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ing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Should remove this slide since I'll talk about them in the previous slide.</p:text>
  </p:cm>
  <p:cm authorId="0" idx="3">
    <p:pos x="6000" y="100"/>
    <p:text>-Less issues and solutions
-More explanation on what each exhibit is
-Show some videos of parts working
-Explain some technical sides (code)
-Talk about Otronicon (Focus testing)
-Explain the capabilities of Unity (what it handles for us)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Update with new prototype before presentation.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648587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System being the generalized and reusable items. Pause menu, doors, etc…</a:t>
            </a:r>
          </a:p>
          <a:p>
            <a:pPr lvl="0" rtl="0">
              <a:buNone/>
            </a:pPr>
            <a:r>
              <a:rPr lang="en"/>
              <a:t>The purpose for the overall system is to provide a general frameworks across all exhibits.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Discuss the User’s interaction with the overall system. The Pause Menu is called from the script that is integrated into the User class and has indirect effect on the Exhibits (will show different menu depending on which Exhibit is currently active).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Discuss each function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Show different prototypes.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 distance is hard to tell inside the building.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Go through User’s interaction with the Gravitron exhibit. Elaborate on each Button Objects and their purpose.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learned that people don’t read!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Here are some features that we implemented for the virtual Gravitron Exhibit.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Scalable boolean value - set individually to each tubes to determine only straightened tubes are scalable.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Y-axis instead of X-axis because of the new models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Also talk about the awkward angle in which the ball drops and counts as zero speed.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Explain rigibody and startSpeedCount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Educational purpose: critical thinking skills, the scientific method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Addition: Add some slides for Unity and how it is helping us on the project.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Discuss how Unity helps with our project on technical detail.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endParaRPr/>
          </a:p>
        </p:txBody>
      </p:sp>
      <p:sp>
        <p:nvSpPr>
          <p:cNvPr id="9" name="Shape 9"/>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indent="457200">
              <a:buClr>
                <a:schemeClr val="dk2"/>
              </a:buClr>
              <a:buSzPct val="100000"/>
              <a:defRPr sz="7200">
                <a:solidFill>
                  <a:schemeClr val="dk2"/>
                </a:solidFill>
              </a:defRPr>
            </a:lvl1pPr>
            <a:lvl2pPr indent="457200">
              <a:buClr>
                <a:schemeClr val="dk2"/>
              </a:buClr>
              <a:buSzPct val="100000"/>
              <a:defRPr sz="7200">
                <a:solidFill>
                  <a:schemeClr val="dk2"/>
                </a:solidFill>
              </a:defRPr>
            </a:lvl2pPr>
            <a:lvl3pPr indent="457200">
              <a:buClr>
                <a:schemeClr val="dk2"/>
              </a:buClr>
              <a:buSzPct val="100000"/>
              <a:defRPr sz="7200">
                <a:solidFill>
                  <a:schemeClr val="dk2"/>
                </a:solidFill>
              </a:defRPr>
            </a:lvl3pPr>
            <a:lvl4pPr indent="457200">
              <a:buClr>
                <a:schemeClr val="dk2"/>
              </a:buClr>
              <a:buSzPct val="100000"/>
              <a:defRPr sz="7200">
                <a:solidFill>
                  <a:schemeClr val="dk2"/>
                </a:solidFill>
              </a:defRPr>
            </a:lvl4pPr>
            <a:lvl5pPr indent="457200">
              <a:buClr>
                <a:schemeClr val="dk2"/>
              </a:buClr>
              <a:buSzPct val="100000"/>
              <a:defRPr sz="7200">
                <a:solidFill>
                  <a:schemeClr val="dk2"/>
                </a:solidFill>
              </a:defRPr>
            </a:lvl5pPr>
            <a:lvl6pPr indent="457200">
              <a:buClr>
                <a:schemeClr val="dk2"/>
              </a:buClr>
              <a:buSzPct val="100000"/>
              <a:defRPr sz="7200">
                <a:solidFill>
                  <a:schemeClr val="dk2"/>
                </a:solidFill>
              </a:defRPr>
            </a:lvl6pPr>
            <a:lvl7pPr indent="457200">
              <a:buClr>
                <a:schemeClr val="dk2"/>
              </a:buClr>
              <a:buSzPct val="100000"/>
              <a:defRPr sz="7200">
                <a:solidFill>
                  <a:schemeClr val="dk2"/>
                </a:solidFill>
              </a:defRPr>
            </a:lvl7pPr>
            <a:lvl8pPr indent="457200">
              <a:buClr>
                <a:schemeClr val="dk2"/>
              </a:buClr>
              <a:buSzPct val="100000"/>
              <a:defRPr sz="7200">
                <a:solidFill>
                  <a:schemeClr val="dk2"/>
                </a:solidFill>
              </a:defRPr>
            </a:lvl8pPr>
            <a:lvl9pPr indent="457200">
              <a:buClr>
                <a:schemeClr val="dk2"/>
              </a:buClr>
              <a:buSzPct val="100000"/>
              <a:defRPr sz="7200">
                <a:solidFill>
                  <a:schemeClr val="dk2"/>
                </a:solidFill>
              </a:defRPr>
            </a:lvl9pPr>
          </a:lstStyle>
          <a:p>
            <a:endParaRPr/>
          </a:p>
        </p:txBody>
      </p:sp>
      <p:sp>
        <p:nvSpPr>
          <p:cNvPr id="10" name="Shape 10"/>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marL="0">
              <a:spcBef>
                <a:spcPts val="0"/>
              </a:spcBef>
              <a:buClr>
                <a:schemeClr val="lt2"/>
              </a:buClr>
              <a:buNone/>
              <a:defRPr b="1">
                <a:solidFill>
                  <a:schemeClr val="lt2"/>
                </a:solidFill>
              </a:defRPr>
            </a:lvl1pPr>
            <a:lvl2pPr marL="0" indent="190500">
              <a:spcBef>
                <a:spcPts val="0"/>
              </a:spcBef>
              <a:buClr>
                <a:schemeClr val="lt2"/>
              </a:buClr>
              <a:buSzPct val="100000"/>
              <a:buNone/>
              <a:defRPr sz="3000" b="1">
                <a:solidFill>
                  <a:schemeClr val="lt2"/>
                </a:solidFill>
              </a:defRPr>
            </a:lvl2pPr>
            <a:lvl3pPr marL="0" indent="190500">
              <a:spcBef>
                <a:spcPts val="0"/>
              </a:spcBef>
              <a:buClr>
                <a:schemeClr val="lt2"/>
              </a:buClr>
              <a:buSzPct val="100000"/>
              <a:buNone/>
              <a:defRPr sz="3000" b="1">
                <a:solidFill>
                  <a:schemeClr val="lt2"/>
                </a:solidFill>
              </a:defRPr>
            </a:lvl3pPr>
            <a:lvl4pPr marL="0" indent="190500">
              <a:spcBef>
                <a:spcPts val="0"/>
              </a:spcBef>
              <a:buClr>
                <a:schemeClr val="lt2"/>
              </a:buClr>
              <a:buSzPct val="100000"/>
              <a:buNone/>
              <a:defRPr sz="3000" b="1">
                <a:solidFill>
                  <a:schemeClr val="lt2"/>
                </a:solidFill>
              </a:defRPr>
            </a:lvl4pPr>
            <a:lvl5pPr marL="0" indent="190500">
              <a:spcBef>
                <a:spcPts val="0"/>
              </a:spcBef>
              <a:buClr>
                <a:schemeClr val="lt2"/>
              </a:buClr>
              <a:buSzPct val="100000"/>
              <a:buNone/>
              <a:defRPr sz="3000" b="1">
                <a:solidFill>
                  <a:schemeClr val="lt2"/>
                </a:solidFill>
              </a:defRPr>
            </a:lvl5pPr>
            <a:lvl6pPr marL="0" indent="190500">
              <a:spcBef>
                <a:spcPts val="0"/>
              </a:spcBef>
              <a:buClr>
                <a:schemeClr val="lt2"/>
              </a:buClr>
              <a:buSzPct val="100000"/>
              <a:buNone/>
              <a:defRPr sz="3000" b="1">
                <a:solidFill>
                  <a:schemeClr val="lt2"/>
                </a:solidFill>
              </a:defRPr>
            </a:lvl6pPr>
            <a:lvl7pPr marL="0" indent="190500">
              <a:spcBef>
                <a:spcPts val="0"/>
              </a:spcBef>
              <a:buClr>
                <a:schemeClr val="lt2"/>
              </a:buClr>
              <a:buSzPct val="100000"/>
              <a:buNone/>
              <a:defRPr sz="3000" b="1">
                <a:solidFill>
                  <a:schemeClr val="lt2"/>
                </a:solidFill>
              </a:defRPr>
            </a:lvl7pPr>
            <a:lvl8pPr marL="0" indent="190500">
              <a:spcBef>
                <a:spcPts val="0"/>
              </a:spcBef>
              <a:buClr>
                <a:schemeClr val="lt2"/>
              </a:buClr>
              <a:buSzPct val="100000"/>
              <a:buNone/>
              <a:defRPr sz="3000" b="1">
                <a:solidFill>
                  <a:schemeClr val="lt2"/>
                </a:solidFill>
              </a:defRPr>
            </a:lvl8pPr>
            <a:lvl9pPr marL="0" indent="190500">
              <a:spcBef>
                <a:spcPts val="0"/>
              </a:spcBef>
              <a:buClr>
                <a:schemeClr val="lt2"/>
              </a:buClr>
              <a:buSzPct val="100000"/>
              <a:buNone/>
              <a:defRPr sz="3000" b="1">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endParaRPr/>
          </a:p>
        </p:txBody>
      </p:sp>
      <p:sp>
        <p:nvSpPr>
          <p:cNvPr id="13" name="Shape 13"/>
          <p:cNvSpPr txBox="1">
            <a:spLocks noGrp="1"/>
          </p:cNvSpPr>
          <p:nvPr>
            <p:ph type="title"/>
          </p:nvPr>
        </p:nvSpPr>
        <p:spPr>
          <a:xfrm>
            <a:off x="457200" y="205977"/>
            <a:ext cx="8229600" cy="11414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4" name="Shape 14"/>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
        <p:cNvGrpSpPr/>
        <p:nvPr/>
      </p:nvGrpSpPr>
      <p:grpSpPr>
        <a:xfrm>
          <a:off x="0" y="0"/>
          <a:ext cx="0" cy="0"/>
          <a:chOff x="0" y="0"/>
          <a:chExt cx="0" cy="0"/>
        </a:xfrm>
      </p:grpSpPr>
      <p:sp>
        <p:nvSpPr>
          <p:cNvPr id="16" name="Shape 16"/>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7"/>
            <a:ext cx="8229600" cy="11414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9" name="Shape 19"/>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7"/>
            <a:ext cx="8229600" cy="11414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endParaRPr/>
          </a:p>
        </p:txBody>
      </p:sp>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indent="152400">
              <a:spcBef>
                <a:spcPts val="0"/>
              </a:spcBef>
              <a:buClr>
                <a:schemeClr val="lt1"/>
              </a:buClr>
              <a:buSzPct val="100000"/>
              <a:buNone/>
              <a:defRPr sz="2400" b="1">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p:spPr>
        <p:txBody>
          <a:bodyPr lIns="91425" tIns="91425" rIns="91425" bIns="91425" anchor="b" anchorCtr="0"/>
          <a:lstStyle>
            <a:lvl1pPr marL="0" indent="304800">
              <a:buClr>
                <a:schemeClr val="lt1"/>
              </a:buClr>
              <a:buSzPct val="100000"/>
              <a:buNone/>
              <a:defRPr sz="4800" b="1">
                <a:solidFill>
                  <a:schemeClr val="lt1"/>
                </a:solidFill>
              </a:defRPr>
            </a:lvl1pPr>
            <a:lvl2pPr marL="0" indent="304800">
              <a:buClr>
                <a:schemeClr val="lt1"/>
              </a:buClr>
              <a:buSzPct val="100000"/>
              <a:buNone/>
              <a:defRPr sz="4800" b="1">
                <a:solidFill>
                  <a:schemeClr val="lt1"/>
                </a:solidFill>
              </a:defRPr>
            </a:lvl2pPr>
            <a:lvl3pPr marL="0" indent="304800">
              <a:buClr>
                <a:schemeClr val="lt1"/>
              </a:buClr>
              <a:buSzPct val="100000"/>
              <a:buNone/>
              <a:defRPr sz="4800" b="1">
                <a:solidFill>
                  <a:schemeClr val="lt1"/>
                </a:solidFill>
              </a:defRPr>
            </a:lvl3pPr>
            <a:lvl4pPr marL="0" indent="304800">
              <a:buClr>
                <a:schemeClr val="lt1"/>
              </a:buClr>
              <a:buSzPct val="100000"/>
              <a:buNone/>
              <a:defRPr sz="4800" b="1">
                <a:solidFill>
                  <a:schemeClr val="lt1"/>
                </a:solidFill>
              </a:defRPr>
            </a:lvl4pPr>
            <a:lvl5pPr marL="0" indent="304800">
              <a:buClr>
                <a:schemeClr val="lt1"/>
              </a:buClr>
              <a:buSzPct val="100000"/>
              <a:buNone/>
              <a:defRPr sz="4800" b="1">
                <a:solidFill>
                  <a:schemeClr val="lt1"/>
                </a:solidFill>
              </a:defRPr>
            </a:lvl5pPr>
            <a:lvl6pPr marL="0" indent="304800">
              <a:buClr>
                <a:schemeClr val="lt1"/>
              </a:buClr>
              <a:buSzPct val="100000"/>
              <a:buNone/>
              <a:defRPr sz="4800" b="1">
                <a:solidFill>
                  <a:schemeClr val="lt1"/>
                </a:solidFill>
              </a:defRPr>
            </a:lvl6pPr>
            <a:lvl7pPr marL="0" indent="304800">
              <a:buClr>
                <a:schemeClr val="lt1"/>
              </a:buClr>
              <a:buSzPct val="100000"/>
              <a:buNone/>
              <a:defRPr sz="4800" b="1">
                <a:solidFill>
                  <a:schemeClr val="lt1"/>
                </a:solidFill>
              </a:defRPr>
            </a:lvl7pPr>
            <a:lvl8pPr marL="0" indent="304800">
              <a:buClr>
                <a:schemeClr val="lt1"/>
              </a:buClr>
              <a:buSzPct val="100000"/>
              <a:buNone/>
              <a:defRPr sz="4800" b="1">
                <a:solidFill>
                  <a:schemeClr val="lt1"/>
                </a:solidFill>
              </a:defRPr>
            </a:lvl8pPr>
            <a:lvl9pPr marL="0" indent="304800">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marL="342900" indent="-152400">
              <a:spcBef>
                <a:spcPts val="600"/>
              </a:spcBef>
              <a:buClr>
                <a:schemeClr val="dk2"/>
              </a:buClr>
              <a:buSzPct val="100000"/>
              <a:defRPr sz="3000">
                <a:solidFill>
                  <a:schemeClr val="dk2"/>
                </a:solidFill>
              </a:defRPr>
            </a:lvl1pPr>
            <a:lvl2pPr marL="742950" indent="-133350">
              <a:spcBef>
                <a:spcPts val="480"/>
              </a:spcBef>
              <a:buClr>
                <a:schemeClr val="dk2"/>
              </a:buClr>
              <a:buSzPct val="100000"/>
              <a:defRPr sz="2400">
                <a:solidFill>
                  <a:schemeClr val="dk2"/>
                </a:solidFill>
              </a:defRPr>
            </a:lvl2pPr>
            <a:lvl3pPr marL="1143000" indent="-76200">
              <a:spcBef>
                <a:spcPts val="480"/>
              </a:spcBef>
              <a:buClr>
                <a:schemeClr val="dk2"/>
              </a:buClr>
              <a:buSzPct val="100000"/>
              <a:defRPr sz="2400">
                <a:solidFill>
                  <a:schemeClr val="dk2"/>
                </a:solidFill>
              </a:defRPr>
            </a:lvl3pPr>
            <a:lvl4pPr marL="1600200" indent="-114300">
              <a:spcBef>
                <a:spcPts val="360"/>
              </a:spcBef>
              <a:buClr>
                <a:schemeClr val="dk2"/>
              </a:buClr>
              <a:buSzPct val="100000"/>
              <a:defRPr sz="1800">
                <a:solidFill>
                  <a:schemeClr val="dk2"/>
                </a:solidFill>
              </a:defRPr>
            </a:lvl4pPr>
            <a:lvl5pPr marL="2057400" indent="-114300">
              <a:spcBef>
                <a:spcPts val="360"/>
              </a:spcBef>
              <a:buClr>
                <a:schemeClr val="dk2"/>
              </a:buClr>
              <a:buSzPct val="100000"/>
              <a:defRPr sz="1800">
                <a:solidFill>
                  <a:schemeClr val="dk2"/>
                </a:solidFill>
              </a:defRPr>
            </a:lvl5pPr>
            <a:lvl6pPr marL="2514600" indent="-114300">
              <a:spcBef>
                <a:spcPts val="360"/>
              </a:spcBef>
              <a:buClr>
                <a:schemeClr val="dk2"/>
              </a:buClr>
              <a:buSzPct val="100000"/>
              <a:defRPr sz="1800">
                <a:solidFill>
                  <a:schemeClr val="dk2"/>
                </a:solidFill>
              </a:defRPr>
            </a:lvl6pPr>
            <a:lvl7pPr marL="2971800" indent="-114300">
              <a:spcBef>
                <a:spcPts val="360"/>
              </a:spcBef>
              <a:buClr>
                <a:schemeClr val="dk2"/>
              </a:buClr>
              <a:buSzPct val="100000"/>
              <a:defRPr sz="1800">
                <a:solidFill>
                  <a:schemeClr val="dk2"/>
                </a:solidFill>
              </a:defRPr>
            </a:lvl7pPr>
            <a:lvl8pPr marL="3429000" indent="-114300">
              <a:spcBef>
                <a:spcPts val="360"/>
              </a:spcBef>
              <a:buClr>
                <a:schemeClr val="dk2"/>
              </a:buClr>
              <a:buSzPct val="100000"/>
              <a:defRPr sz="1800">
                <a:solidFill>
                  <a:schemeClr val="dk2"/>
                </a:solidFill>
              </a:defRPr>
            </a:lvl8pPr>
            <a:lvl9pPr marL="3886200" indent="-114300">
              <a:spcBef>
                <a:spcPts val="360"/>
              </a:spcBef>
              <a:buClr>
                <a:schemeClr val="dk2"/>
              </a:buClr>
              <a:buSzPct val="100000"/>
              <a:defRPr sz="18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381000" y="1300757"/>
            <a:ext cx="8077200" cy="1684199"/>
          </a:xfrm>
          <a:prstGeom prst="rect">
            <a:avLst/>
          </a:prstGeom>
        </p:spPr>
        <p:txBody>
          <a:bodyPr lIns="91425" tIns="91425" rIns="91425" bIns="91425" anchor="b" anchorCtr="0">
            <a:noAutofit/>
          </a:bodyPr>
          <a:lstStyle/>
          <a:p>
            <a:pPr>
              <a:buNone/>
            </a:pPr>
            <a:r>
              <a:rPr lang="en" sz="4800" dirty="0"/>
              <a:t>OSC Virtual Exhibits Hall</a:t>
            </a:r>
          </a:p>
        </p:txBody>
      </p:sp>
      <p:sp>
        <p:nvSpPr>
          <p:cNvPr id="29" name="Shape 29"/>
          <p:cNvSpPr txBox="1">
            <a:spLocks noGrp="1"/>
          </p:cNvSpPr>
          <p:nvPr>
            <p:ph type="subTitle" idx="1"/>
          </p:nvPr>
        </p:nvSpPr>
        <p:spPr>
          <a:xfrm>
            <a:off x="685800" y="3093357"/>
            <a:ext cx="7772400" cy="712499"/>
          </a:xfrm>
          <a:prstGeom prst="rect">
            <a:avLst/>
          </a:prstGeom>
        </p:spPr>
        <p:txBody>
          <a:bodyPr lIns="91425" tIns="91425" rIns="91425" bIns="91425" anchor="ctr" anchorCtr="0">
            <a:noAutofit/>
          </a:bodyPr>
          <a:lstStyle/>
          <a:p>
            <a:pPr>
              <a:buNone/>
            </a:pPr>
            <a:r>
              <a:rPr lang="en" sz="2600"/>
              <a:t>Group 2: SEE (Simulated Exhibits Experience)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Project Design</a:t>
            </a:r>
          </a:p>
        </p:txBody>
      </p:sp>
      <p:sp>
        <p:nvSpPr>
          <p:cNvPr id="87" name="Shape 8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Exhibit framework</a:t>
            </a:r>
          </a:p>
          <a:p>
            <a:pPr marL="914400" lvl="1" indent="-381000" rtl="0">
              <a:buClr>
                <a:schemeClr val="dk2"/>
              </a:buClr>
              <a:buSzPct val="80000"/>
              <a:buFont typeface="Courier New"/>
              <a:buChar char="o"/>
            </a:pPr>
            <a:r>
              <a:rPr lang="en"/>
              <a:t>Generic components</a:t>
            </a:r>
          </a:p>
          <a:p>
            <a:pPr marL="457200" lvl="0" indent="-419100" rtl="0">
              <a:buClr>
                <a:schemeClr val="dk2"/>
              </a:buClr>
              <a:buSzPct val="166666"/>
              <a:buFont typeface="Arial"/>
              <a:buChar char="•"/>
            </a:pPr>
            <a:r>
              <a:rPr lang="en"/>
              <a:t>Individual exhibit rooms</a:t>
            </a:r>
          </a:p>
          <a:p>
            <a:pPr marL="914400" lvl="1" indent="-381000" rtl="0">
              <a:buClr>
                <a:schemeClr val="dk2"/>
              </a:buClr>
              <a:buSzPct val="80000"/>
              <a:buFont typeface="Courier New"/>
              <a:buChar char="o"/>
            </a:pPr>
            <a:r>
              <a:rPr lang="en"/>
              <a:t>Lobby Center</a:t>
            </a:r>
          </a:p>
          <a:p>
            <a:pPr marL="914400" lvl="1" indent="-381000" rtl="0">
              <a:buClr>
                <a:schemeClr val="dk2"/>
              </a:buClr>
              <a:buSzPct val="80000"/>
              <a:buFont typeface="Courier New"/>
              <a:buChar char="o"/>
            </a:pPr>
            <a:r>
              <a:rPr lang="en"/>
              <a:t>Gravitron</a:t>
            </a:r>
          </a:p>
          <a:p>
            <a:pPr marL="914400" lvl="1" indent="-381000">
              <a:buClr>
                <a:schemeClr val="dk2"/>
              </a:buClr>
              <a:buSzPct val="80000"/>
              <a:buFont typeface="Courier New"/>
              <a:buChar char="o"/>
            </a:pPr>
            <a:r>
              <a:rPr lang="en"/>
              <a:t>Pinewood Derby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0" y="0"/>
            <a:ext cx="8229600" cy="3465299"/>
          </a:xfrm>
          <a:prstGeom prst="rect">
            <a:avLst/>
          </a:prstGeom>
        </p:spPr>
        <p:txBody>
          <a:bodyPr lIns="91425" tIns="91425" rIns="91425" bIns="91425" anchor="t" anchorCtr="0">
            <a:noAutofit/>
          </a:bodyPr>
          <a:lstStyle/>
          <a:p>
            <a:pPr>
              <a:buNone/>
            </a:pPr>
            <a:r>
              <a:rPr lang="en"/>
              <a:t>Overall Project Diagram</a:t>
            </a:r>
          </a:p>
        </p:txBody>
      </p:sp>
      <p:pic>
        <p:nvPicPr>
          <p:cNvPr id="93" name="Shape 93"/>
          <p:cNvPicPr preferRelativeResize="0"/>
          <p:nvPr/>
        </p:nvPicPr>
        <p:blipFill>
          <a:blip r:embed="rId3"/>
          <a:stretch>
            <a:fillRect/>
          </a:stretch>
        </p:blipFill>
        <p:spPr>
          <a:xfrm>
            <a:off x="720250" y="746100"/>
            <a:ext cx="6804025" cy="392982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Framework Designs</a:t>
            </a:r>
          </a:p>
        </p:txBody>
      </p:sp>
      <p:sp>
        <p:nvSpPr>
          <p:cNvPr id="99" name="Shape 9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Player Controller</a:t>
            </a:r>
          </a:p>
          <a:p>
            <a:pPr marL="457200" lvl="0" indent="-419100" rtl="0">
              <a:buClr>
                <a:schemeClr val="dk2"/>
              </a:buClr>
              <a:buSzPct val="166666"/>
              <a:buFont typeface="Arial"/>
              <a:buChar char="•"/>
            </a:pPr>
            <a:r>
              <a:rPr lang="en"/>
              <a:t>Pause Menu</a:t>
            </a:r>
          </a:p>
          <a:p>
            <a:pPr marL="457200" lvl="0" indent="-419100" rtl="0">
              <a:buClr>
                <a:schemeClr val="dk2"/>
              </a:buClr>
              <a:buSzPct val="166666"/>
              <a:buFont typeface="Arial"/>
              <a:buChar char="•"/>
            </a:pPr>
            <a:r>
              <a:rPr lang="en"/>
              <a:t>Doors interactions</a:t>
            </a:r>
          </a:p>
          <a:p>
            <a:pPr marL="457200" lvl="0" indent="-419100" rtl="0">
              <a:buClr>
                <a:schemeClr val="dk2"/>
              </a:buClr>
              <a:buSzPct val="166666"/>
              <a:buFont typeface="Arial"/>
              <a:buChar char="•"/>
            </a:pPr>
            <a:r>
              <a:rPr lang="en"/>
              <a:t>Physical Buttons</a:t>
            </a:r>
          </a:p>
        </p:txBody>
      </p:sp>
      <p:pic>
        <p:nvPicPr>
          <p:cNvPr id="100" name="Shape 100"/>
          <p:cNvPicPr preferRelativeResize="0"/>
          <p:nvPr/>
        </p:nvPicPr>
        <p:blipFill>
          <a:blip r:embed="rId3"/>
          <a:stretch>
            <a:fillRect/>
          </a:stretch>
        </p:blipFill>
        <p:spPr>
          <a:xfrm>
            <a:off x="5155050" y="1725325"/>
            <a:ext cx="2393199" cy="29356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Generic Pause Menu</a:t>
            </a:r>
          </a:p>
        </p:txBody>
      </p:sp>
      <p:sp>
        <p:nvSpPr>
          <p:cNvPr id="106" name="Shape 106"/>
          <p:cNvSpPr txBox="1">
            <a:spLocks noGrp="1"/>
          </p:cNvSpPr>
          <p:nvPr>
            <p:ph type="body" idx="1"/>
          </p:nvPr>
        </p:nvSpPr>
        <p:spPr>
          <a:xfrm>
            <a:off x="308675" y="1389474"/>
            <a:ext cx="8229600" cy="3465299"/>
          </a:xfrm>
          <a:prstGeom prst="rect">
            <a:avLst/>
          </a:prstGeom>
        </p:spPr>
        <p:txBody>
          <a:bodyPr lIns="91425" tIns="91425" rIns="91425" bIns="91425" anchor="t" anchorCtr="0">
            <a:noAutofit/>
          </a:bodyPr>
          <a:lstStyle/>
          <a:p>
            <a:pPr marL="457200" lvl="0" indent="0" rtl="0">
              <a:spcBef>
                <a:spcPts val="0"/>
              </a:spcBef>
              <a:buNone/>
            </a:pPr>
            <a:r>
              <a:rPr lang="en" sz="1400" b="1">
                <a:latin typeface="Courier New"/>
                <a:ea typeface="Courier New"/>
                <a:cs typeface="Courier New"/>
                <a:sym typeface="Courier New"/>
              </a:rPr>
              <a:t>public void pause(Type menuState = null, </a:t>
            </a:r>
          </a:p>
          <a:p>
            <a:pPr marL="1828800" lvl="0" indent="457200" rtl="0">
              <a:spcBef>
                <a:spcPts val="0"/>
              </a:spcBef>
              <a:buNone/>
            </a:pPr>
            <a:r>
              <a:rPr lang="en" sz="1400" b="1">
                <a:latin typeface="Courier New"/>
                <a:ea typeface="Courier New"/>
                <a:cs typeface="Courier New"/>
                <a:sym typeface="Courier New"/>
              </a:rPr>
              <a:t> int code = GUIState.DEFAULT_CODE) {</a:t>
            </a:r>
          </a:p>
          <a:p>
            <a:pPr lvl="0" rtl="0">
              <a:spcBef>
                <a:spcPts val="0"/>
              </a:spcBef>
              <a:buNone/>
            </a:pPr>
            <a:r>
              <a:rPr lang="en" sz="1400" b="1">
                <a:latin typeface="Courier New"/>
                <a:ea typeface="Courier New"/>
                <a:cs typeface="Courier New"/>
                <a:sym typeface="Courier New"/>
              </a:rPr>
              <a:t>		paused = true;</a:t>
            </a:r>
          </a:p>
          <a:p>
            <a:pPr lvl="0" rtl="0">
              <a:spcBef>
                <a:spcPts val="0"/>
              </a:spcBef>
              <a:buNone/>
            </a:pPr>
            <a:r>
              <a:rPr lang="en" sz="1400" b="1">
                <a:latin typeface="Courier New"/>
                <a:ea typeface="Courier New"/>
                <a:cs typeface="Courier New"/>
                <a:sym typeface="Courier New"/>
              </a:rPr>
              <a:t>		Time.timeScale = 0.0f;</a:t>
            </a:r>
          </a:p>
          <a:p>
            <a:pPr lvl="0" rtl="0">
              <a:spcBef>
                <a:spcPts val="0"/>
              </a:spcBef>
              <a:buNone/>
            </a:pPr>
            <a:r>
              <a:rPr lang="en" sz="1400" b="1">
                <a:latin typeface="Courier New"/>
                <a:ea typeface="Courier New"/>
                <a:cs typeface="Courier New"/>
                <a:sym typeface="Courier New"/>
              </a:rPr>
              <a:t>		cursorScript.showMouse();</a:t>
            </a:r>
          </a:p>
          <a:p>
            <a:pPr lvl="0" rtl="0">
              <a:spcBef>
                <a:spcPts val="0"/>
              </a:spcBef>
              <a:buNone/>
            </a:pPr>
            <a:r>
              <a:rPr lang="en" sz="1400" b="1">
                <a:latin typeface="Courier New"/>
                <a:ea typeface="Courier New"/>
                <a:cs typeface="Courier New"/>
                <a:sym typeface="Courier New"/>
              </a:rPr>
              <a:t>		startPause();</a:t>
            </a:r>
          </a:p>
          <a:p>
            <a:pPr lvl="0" rtl="0">
              <a:spcBef>
                <a:spcPts val="0"/>
              </a:spcBef>
              <a:buNone/>
            </a:pPr>
            <a:r>
              <a:rPr lang="en" sz="1400" b="1">
                <a:latin typeface="Courier New"/>
                <a:ea typeface="Courier New"/>
                <a:cs typeface="Courier New"/>
                <a:sym typeface="Courier New"/>
              </a:rPr>
              <a:t>		finiteStateMachine.changeState(menuState, code);</a:t>
            </a:r>
          </a:p>
          <a:p>
            <a:pPr lvl="0" rtl="0">
              <a:spcBef>
                <a:spcPts val="0"/>
              </a:spcBef>
              <a:buNone/>
            </a:pPr>
            <a:r>
              <a:rPr lang="en" sz="1400" b="1">
                <a:latin typeface="Courier New"/>
                <a:ea typeface="Courier New"/>
                <a:cs typeface="Courier New"/>
                <a:sym typeface="Courier New"/>
              </a:rPr>
              <a:t>	}</a:t>
            </a:r>
          </a:p>
          <a:p>
            <a:endParaRPr lang="en" sz="1400" b="1">
              <a:latin typeface="Courier New"/>
              <a:ea typeface="Courier New"/>
              <a:cs typeface="Courier New"/>
              <a:sym typeface="Courier New"/>
            </a:endParaRPr>
          </a:p>
          <a:p>
            <a:pPr marL="457200" lvl="0" indent="0" rtl="0">
              <a:spcBef>
                <a:spcPts val="0"/>
              </a:spcBef>
              <a:buNone/>
            </a:pPr>
            <a:r>
              <a:rPr lang="en" sz="1400" b="1">
                <a:latin typeface="Courier New"/>
                <a:ea typeface="Courier New"/>
                <a:cs typeface="Courier New"/>
                <a:sym typeface="Courier New"/>
              </a:rPr>
              <a:t>public void unPause() {</a:t>
            </a:r>
          </a:p>
          <a:p>
            <a:pPr marL="457200" lvl="0" indent="0" rtl="0">
              <a:spcBef>
                <a:spcPts val="0"/>
              </a:spcBef>
              <a:buNone/>
            </a:pPr>
            <a:r>
              <a:rPr lang="en" sz="1400" b="1">
                <a:latin typeface="Courier New"/>
                <a:ea typeface="Courier New"/>
                <a:cs typeface="Courier New"/>
                <a:sym typeface="Courier New"/>
              </a:rPr>
              <a:t>	paused = false;</a:t>
            </a:r>
          </a:p>
          <a:p>
            <a:pPr marL="457200" lvl="0" indent="0" rtl="0">
              <a:spcBef>
                <a:spcPts val="0"/>
              </a:spcBef>
              <a:buNone/>
            </a:pPr>
            <a:r>
              <a:rPr lang="en" sz="1400" b="1">
                <a:latin typeface="Courier New"/>
                <a:ea typeface="Courier New"/>
                <a:cs typeface="Courier New"/>
                <a:sym typeface="Courier New"/>
              </a:rPr>
              <a:t>	Time.timeScale = 1.0f;</a:t>
            </a:r>
          </a:p>
          <a:p>
            <a:pPr marL="457200" lvl="0" indent="0" rtl="0">
              <a:spcBef>
                <a:spcPts val="0"/>
              </a:spcBef>
              <a:buNone/>
            </a:pPr>
            <a:r>
              <a:rPr lang="en" sz="1400" b="1">
                <a:latin typeface="Courier New"/>
                <a:ea typeface="Courier New"/>
                <a:cs typeface="Courier New"/>
                <a:sym typeface="Courier New"/>
              </a:rPr>
              <a:t>	cursorScript.hideMouse();</a:t>
            </a:r>
          </a:p>
          <a:p>
            <a:pPr marL="457200" lvl="0" indent="0" rtl="0">
              <a:spcBef>
                <a:spcPts val="0"/>
              </a:spcBef>
              <a:buNone/>
            </a:pPr>
            <a:r>
              <a:rPr lang="en" sz="1400" b="1">
                <a:latin typeface="Courier New"/>
                <a:ea typeface="Courier New"/>
                <a:cs typeface="Courier New"/>
                <a:sym typeface="Courier New"/>
              </a:rPr>
              <a:t>	exitPause();</a:t>
            </a:r>
          </a:p>
          <a:p>
            <a:pPr marL="457200" lvl="0" indent="0" rtl="0">
              <a:spcBef>
                <a:spcPts val="0"/>
              </a:spcBef>
              <a:buNone/>
            </a:pPr>
            <a:r>
              <a:rPr lang="en" sz="1400" b="1">
                <a:latin typeface="Courier New"/>
                <a:ea typeface="Courier New"/>
                <a:cs typeface="Courier New"/>
                <a:sym typeface="Courier New"/>
              </a:rPr>
              <a:t>	finiteStateMachine.clearStateHistory();	</a:t>
            </a:r>
          </a:p>
          <a:p>
            <a:pPr marL="457200" lvl="0" indent="0" rtl="0">
              <a:spcBef>
                <a:spcPts val="0"/>
              </a:spcBef>
              <a:buNone/>
            </a:pPr>
            <a:r>
              <a:rPr lang="en" sz="1400" b="1">
                <a:latin typeface="Courier New"/>
                <a:ea typeface="Courier New"/>
                <a:cs typeface="Courier New"/>
                <a:sym typeface="Courier New"/>
              </a:rPr>
              <a:t>}</a:t>
            </a:r>
          </a:p>
          <a:p>
            <a:endParaRPr lang="en" sz="1400" b="1">
              <a:latin typeface="Courier New"/>
              <a:ea typeface="Courier New"/>
              <a:cs typeface="Courier New"/>
              <a:sym typeface="Courier New"/>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Doors</a:t>
            </a:r>
          </a:p>
        </p:txBody>
      </p:sp>
      <p:pic>
        <p:nvPicPr>
          <p:cNvPr id="112" name="Shape 112"/>
          <p:cNvPicPr preferRelativeResize="0"/>
          <p:nvPr/>
        </p:nvPicPr>
        <p:blipFill>
          <a:blip r:embed="rId3"/>
          <a:stretch>
            <a:fillRect/>
          </a:stretch>
        </p:blipFill>
        <p:spPr>
          <a:xfrm>
            <a:off x="4998175" y="2166875"/>
            <a:ext cx="2719199" cy="1491425"/>
          </a:xfrm>
          <a:prstGeom prst="rect">
            <a:avLst/>
          </a:prstGeom>
        </p:spPr>
      </p:pic>
      <p:pic>
        <p:nvPicPr>
          <p:cNvPr id="113" name="Shape 113"/>
          <p:cNvPicPr preferRelativeResize="0"/>
          <p:nvPr/>
        </p:nvPicPr>
        <p:blipFill>
          <a:blip r:embed="rId4"/>
          <a:stretch>
            <a:fillRect/>
          </a:stretch>
        </p:blipFill>
        <p:spPr>
          <a:xfrm>
            <a:off x="1606150" y="1460500"/>
            <a:ext cx="2301061" cy="34652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Prototype Preview</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Lobby Center</a:t>
            </a:r>
          </a:p>
        </p:txBody>
      </p:sp>
      <p:sp>
        <p:nvSpPr>
          <p:cNvPr id="124" name="Shape 124"/>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Central hub</a:t>
            </a:r>
          </a:p>
          <a:p>
            <a:pPr marL="457200" lvl="0" indent="-419100" rtl="0">
              <a:buClr>
                <a:schemeClr val="dk2"/>
              </a:buClr>
              <a:buSzPct val="166666"/>
              <a:buFont typeface="Arial"/>
              <a:buChar char="•"/>
            </a:pPr>
            <a:r>
              <a:rPr lang="en"/>
              <a:t>Looks like the OSC</a:t>
            </a:r>
          </a:p>
          <a:p>
            <a:pPr marL="457200" lvl="0" indent="-419100" rtl="0">
              <a:buClr>
                <a:schemeClr val="dk2"/>
              </a:buClr>
              <a:buSzPct val="166666"/>
              <a:buFont typeface="Arial"/>
              <a:buChar char="•"/>
            </a:pPr>
            <a:r>
              <a:rPr lang="en"/>
              <a:t>Leads to all the other exhibits</a:t>
            </a:r>
          </a:p>
          <a:p>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Lobby Prototype 1</a:t>
            </a:r>
          </a:p>
        </p:txBody>
      </p:sp>
      <p:sp>
        <p:nvSpPr>
          <p:cNvPr id="130" name="Shape 130"/>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pic>
        <p:nvPicPr>
          <p:cNvPr id="131" name="Shape 131"/>
          <p:cNvPicPr preferRelativeResize="0"/>
          <p:nvPr/>
        </p:nvPicPr>
        <p:blipFill>
          <a:blip r:embed="rId3"/>
          <a:stretch>
            <a:fillRect/>
          </a:stretch>
        </p:blipFill>
        <p:spPr>
          <a:xfrm>
            <a:off x="457200" y="2234850"/>
            <a:ext cx="3454850" cy="2066074"/>
          </a:xfrm>
          <a:prstGeom prst="rect">
            <a:avLst/>
          </a:prstGeom>
        </p:spPr>
      </p:pic>
      <p:pic>
        <p:nvPicPr>
          <p:cNvPr id="132" name="Shape 132"/>
          <p:cNvPicPr preferRelativeResize="0"/>
          <p:nvPr/>
        </p:nvPicPr>
        <p:blipFill>
          <a:blip r:embed="rId4"/>
          <a:stretch>
            <a:fillRect/>
          </a:stretch>
        </p:blipFill>
        <p:spPr>
          <a:xfrm>
            <a:off x="4064450" y="2234850"/>
            <a:ext cx="4503019" cy="2066074"/>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Lobby Prototype 2</a:t>
            </a:r>
          </a:p>
        </p:txBody>
      </p:sp>
      <p:sp>
        <p:nvSpPr>
          <p:cNvPr id="138" name="Shape 138"/>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pic>
        <p:nvPicPr>
          <p:cNvPr id="139" name="Shape 139"/>
          <p:cNvPicPr preferRelativeResize="0"/>
          <p:nvPr/>
        </p:nvPicPr>
        <p:blipFill>
          <a:blip r:embed="rId3"/>
          <a:stretch>
            <a:fillRect/>
          </a:stretch>
        </p:blipFill>
        <p:spPr>
          <a:xfrm>
            <a:off x="838200" y="1460500"/>
            <a:ext cx="3317824" cy="1727358"/>
          </a:xfrm>
          <a:prstGeom prst="rect">
            <a:avLst/>
          </a:prstGeom>
        </p:spPr>
      </p:pic>
      <p:pic>
        <p:nvPicPr>
          <p:cNvPr id="140" name="Shape 140"/>
          <p:cNvPicPr preferRelativeResize="0"/>
          <p:nvPr/>
        </p:nvPicPr>
        <p:blipFill>
          <a:blip r:embed="rId4"/>
          <a:stretch>
            <a:fillRect/>
          </a:stretch>
        </p:blipFill>
        <p:spPr>
          <a:xfrm>
            <a:off x="838200" y="3187850"/>
            <a:ext cx="3317824" cy="1740395"/>
          </a:xfrm>
          <a:prstGeom prst="rect">
            <a:avLst/>
          </a:prstGeom>
        </p:spPr>
      </p:pic>
      <p:pic>
        <p:nvPicPr>
          <p:cNvPr id="141" name="Shape 141"/>
          <p:cNvPicPr preferRelativeResize="0"/>
          <p:nvPr/>
        </p:nvPicPr>
        <p:blipFill>
          <a:blip r:embed="rId5"/>
          <a:stretch>
            <a:fillRect/>
          </a:stretch>
        </p:blipFill>
        <p:spPr>
          <a:xfrm>
            <a:off x="4232215" y="3194375"/>
            <a:ext cx="3142933" cy="1727349"/>
          </a:xfrm>
          <a:prstGeom prst="rect">
            <a:avLst/>
          </a:prstGeom>
        </p:spPr>
      </p:pic>
      <p:pic>
        <p:nvPicPr>
          <p:cNvPr id="142" name="Shape 142"/>
          <p:cNvPicPr preferRelativeResize="0"/>
          <p:nvPr/>
        </p:nvPicPr>
        <p:blipFill>
          <a:blip r:embed="rId6"/>
          <a:stretch>
            <a:fillRect/>
          </a:stretch>
        </p:blipFill>
        <p:spPr>
          <a:xfrm>
            <a:off x="4232225" y="1453975"/>
            <a:ext cx="3142924" cy="1740399"/>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Lobby Prototype 3</a:t>
            </a:r>
          </a:p>
        </p:txBody>
      </p:sp>
      <p:sp>
        <p:nvSpPr>
          <p:cNvPr id="148" name="Shape 148"/>
          <p:cNvSpPr txBox="1">
            <a:spLocks noGrp="1"/>
          </p:cNvSpPr>
          <p:nvPr>
            <p:ph type="body" idx="1"/>
          </p:nvPr>
        </p:nvSpPr>
        <p:spPr>
          <a:xfrm>
            <a:off x="457200" y="1374149"/>
            <a:ext cx="8229600" cy="3465299"/>
          </a:xfrm>
          <a:prstGeom prst="rect">
            <a:avLst/>
          </a:prstGeom>
        </p:spPr>
        <p:txBody>
          <a:bodyPr lIns="91425" tIns="91425" rIns="91425" bIns="91425" anchor="t" anchorCtr="0">
            <a:noAutofit/>
          </a:bodyPr>
          <a:lstStyle/>
          <a:p>
            <a:pPr lvl="0" rtl="0">
              <a:buNone/>
            </a:pPr>
            <a:r>
              <a:rPr lang="en" sz="1800"/>
              <a:t>Chris Culverwell (Presagis)</a:t>
            </a:r>
          </a:p>
          <a:p>
            <a:endParaRPr lang="en" sz="1800"/>
          </a:p>
        </p:txBody>
      </p:sp>
      <p:pic>
        <p:nvPicPr>
          <p:cNvPr id="149" name="Shape 149"/>
          <p:cNvPicPr preferRelativeResize="0"/>
          <p:nvPr/>
        </p:nvPicPr>
        <p:blipFill>
          <a:blip r:embed="rId3"/>
          <a:stretch>
            <a:fillRect/>
          </a:stretch>
        </p:blipFill>
        <p:spPr>
          <a:xfrm>
            <a:off x="524575" y="1918025"/>
            <a:ext cx="2867350" cy="1508558"/>
          </a:xfrm>
          <a:prstGeom prst="rect">
            <a:avLst/>
          </a:prstGeom>
        </p:spPr>
      </p:pic>
      <p:pic>
        <p:nvPicPr>
          <p:cNvPr id="150" name="Shape 150"/>
          <p:cNvPicPr preferRelativeResize="0"/>
          <p:nvPr/>
        </p:nvPicPr>
        <p:blipFill>
          <a:blip r:embed="rId4"/>
          <a:stretch>
            <a:fillRect/>
          </a:stretch>
        </p:blipFill>
        <p:spPr>
          <a:xfrm>
            <a:off x="3500325" y="3474750"/>
            <a:ext cx="2903302" cy="1521574"/>
          </a:xfrm>
          <a:prstGeom prst="rect">
            <a:avLst/>
          </a:prstGeom>
        </p:spPr>
      </p:pic>
      <p:pic>
        <p:nvPicPr>
          <p:cNvPr id="151" name="Shape 151"/>
          <p:cNvPicPr preferRelativeResize="0"/>
          <p:nvPr/>
        </p:nvPicPr>
        <p:blipFill>
          <a:blip r:embed="rId5"/>
          <a:stretch>
            <a:fillRect/>
          </a:stretch>
        </p:blipFill>
        <p:spPr>
          <a:xfrm>
            <a:off x="524562" y="3474750"/>
            <a:ext cx="2867374" cy="1521574"/>
          </a:xfrm>
          <a:prstGeom prst="rect">
            <a:avLst/>
          </a:prstGeom>
        </p:spPr>
      </p:pic>
      <p:pic>
        <p:nvPicPr>
          <p:cNvPr id="152" name="Shape 152"/>
          <p:cNvPicPr preferRelativeResize="0"/>
          <p:nvPr/>
        </p:nvPicPr>
        <p:blipFill>
          <a:blip r:embed="rId6"/>
          <a:stretch>
            <a:fillRect/>
          </a:stretch>
        </p:blipFill>
        <p:spPr>
          <a:xfrm>
            <a:off x="3505875" y="1915875"/>
            <a:ext cx="2903299" cy="151285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Members</a:t>
            </a:r>
          </a:p>
        </p:txBody>
      </p:sp>
      <p:sp>
        <p:nvSpPr>
          <p:cNvPr id="35" name="Shape 35"/>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buNone/>
            </a:pPr>
            <a:r>
              <a:rPr lang="en"/>
              <a:t>Andrew Brown	</a:t>
            </a:r>
          </a:p>
          <a:p>
            <a:pPr lvl="0" rtl="0">
              <a:buNone/>
            </a:pPr>
            <a:r>
              <a:rPr lang="en"/>
              <a:t>Jacob Millsaps	</a:t>
            </a:r>
          </a:p>
          <a:p>
            <a:pPr lvl="0" rtl="0">
              <a:buNone/>
            </a:pPr>
            <a:r>
              <a:rPr lang="en"/>
              <a:t>Joshua Linge    </a:t>
            </a:r>
          </a:p>
          <a:p>
            <a:pPr lvl="0" rtl="0">
              <a:buNone/>
            </a:pPr>
            <a:r>
              <a:rPr lang="en"/>
              <a:t>Xue (Allen) Lin	  </a:t>
            </a:r>
          </a:p>
          <a:p>
            <a:endParaRPr lang="en"/>
          </a:p>
          <a:p>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stretch>
            <a:fillRect/>
          </a:stretch>
        </p:blipFill>
        <p:spPr>
          <a:xfrm>
            <a:off x="790014" y="0"/>
            <a:ext cx="7563971" cy="5143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buNone/>
            </a:pPr>
            <a:r>
              <a:rPr lang="en"/>
              <a:t>Gravitron Exhibit</a:t>
            </a:r>
          </a:p>
        </p:txBody>
      </p:sp>
      <p:sp>
        <p:nvSpPr>
          <p:cNvPr id="163" name="Shape 16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Construct a configuration of tubes</a:t>
            </a:r>
          </a:p>
          <a:p>
            <a:pPr marL="457200" lvl="0" indent="-419100" rtl="0">
              <a:buClr>
                <a:schemeClr val="dk2"/>
              </a:buClr>
              <a:buSzPct val="166666"/>
              <a:buFont typeface="Arial"/>
              <a:buChar char="•"/>
            </a:pPr>
            <a:r>
              <a:rPr lang="en"/>
              <a:t>Drop a ball into the tubes</a:t>
            </a:r>
          </a:p>
          <a:p>
            <a:pPr marL="457200" lvl="0" indent="-419100" rtl="0">
              <a:buClr>
                <a:schemeClr val="dk2"/>
              </a:buClr>
              <a:buSzPct val="166666"/>
              <a:buFont typeface="Arial"/>
              <a:buChar char="•"/>
            </a:pPr>
            <a:r>
              <a:rPr lang="en"/>
              <a:t>Hope it falls in the goal</a:t>
            </a:r>
          </a:p>
          <a:p>
            <a:pPr marL="457200" lvl="0" indent="-419100" rtl="0">
              <a:buClr>
                <a:schemeClr val="dk2"/>
              </a:buClr>
              <a:buSzPct val="166666"/>
              <a:buFont typeface="Arial"/>
              <a:buChar char="•"/>
            </a:pPr>
            <a:r>
              <a:rPr lang="en"/>
              <a:t>Learn physics!</a:t>
            </a:r>
          </a:p>
          <a:p>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Gravitron Designs</a:t>
            </a:r>
          </a:p>
        </p:txBody>
      </p:sp>
      <p:sp>
        <p:nvSpPr>
          <p:cNvPr id="169" name="Shape 16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Magnetic wall</a:t>
            </a:r>
          </a:p>
          <a:p>
            <a:pPr marL="457200" lvl="0" indent="-419100" rtl="0">
              <a:buClr>
                <a:schemeClr val="dk2"/>
              </a:buClr>
              <a:buSzPct val="166666"/>
              <a:buFont typeface="Arial"/>
              <a:buChar char="•"/>
            </a:pPr>
            <a:r>
              <a:rPr lang="en"/>
              <a:t>Tube objects</a:t>
            </a:r>
          </a:p>
          <a:p>
            <a:pPr marL="457200" lvl="0" indent="-419100" rtl="0">
              <a:buClr>
                <a:schemeClr val="dk2"/>
              </a:buClr>
              <a:buSzPct val="166666"/>
              <a:buFont typeface="Arial"/>
              <a:buChar char="•"/>
            </a:pPr>
            <a:r>
              <a:rPr lang="en"/>
              <a:t>Ball object types</a:t>
            </a:r>
          </a:p>
          <a:p>
            <a:pPr marL="457200" lvl="0" indent="-419100" rtl="0">
              <a:buClr>
                <a:schemeClr val="dk2"/>
              </a:buClr>
              <a:buSzPct val="166666"/>
              <a:buFont typeface="Arial"/>
              <a:buChar char="•"/>
            </a:pPr>
            <a:r>
              <a:rPr lang="en"/>
              <a:t>Button objects</a:t>
            </a:r>
          </a:p>
          <a:p>
            <a:pPr marL="457200" lvl="0" indent="-419100">
              <a:buClr>
                <a:schemeClr val="dk2"/>
              </a:buClr>
              <a:buSzPct val="166666"/>
              <a:buFont typeface="Arial"/>
              <a:buChar char="•"/>
            </a:pPr>
            <a:r>
              <a:rPr lang="en"/>
              <a:t>Challenges</a:t>
            </a:r>
          </a:p>
        </p:txBody>
      </p:sp>
      <p:pic>
        <p:nvPicPr>
          <p:cNvPr id="170" name="Shape 170"/>
          <p:cNvPicPr preferRelativeResize="0"/>
          <p:nvPr/>
        </p:nvPicPr>
        <p:blipFill>
          <a:blip r:embed="rId3"/>
          <a:stretch>
            <a:fillRect/>
          </a:stretch>
        </p:blipFill>
        <p:spPr>
          <a:xfrm>
            <a:off x="4609275" y="1764400"/>
            <a:ext cx="3810000" cy="28575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Diagram (cont.)</a:t>
            </a:r>
          </a:p>
        </p:txBody>
      </p:sp>
      <p:pic>
        <p:nvPicPr>
          <p:cNvPr id="176" name="Shape 176"/>
          <p:cNvPicPr preferRelativeResize="0"/>
          <p:nvPr/>
        </p:nvPicPr>
        <p:blipFill>
          <a:blip r:embed="rId3"/>
          <a:stretch>
            <a:fillRect/>
          </a:stretch>
        </p:blipFill>
        <p:spPr>
          <a:xfrm>
            <a:off x="206675" y="597325"/>
            <a:ext cx="7594175" cy="4429925"/>
          </a:xfrm>
          <a:prstGeom prst="rect">
            <a:avLst/>
          </a:prstGeom>
        </p:spPr>
      </p:pic>
      <p:sp>
        <p:nvSpPr>
          <p:cNvPr id="177" name="Shape 177"/>
          <p:cNvSpPr txBox="1">
            <a:spLocks noGrp="1"/>
          </p:cNvSpPr>
          <p:nvPr>
            <p:ph type="body" idx="1"/>
          </p:nvPr>
        </p:nvSpPr>
        <p:spPr>
          <a:xfrm>
            <a:off x="0" y="0"/>
            <a:ext cx="8229600" cy="3465299"/>
          </a:xfrm>
          <a:prstGeom prst="rect">
            <a:avLst/>
          </a:prstGeom>
        </p:spPr>
        <p:txBody>
          <a:bodyPr lIns="91425" tIns="91425" rIns="91425" bIns="91425" anchor="t" anchorCtr="0">
            <a:noAutofit/>
          </a:bodyPr>
          <a:lstStyle/>
          <a:p>
            <a:pPr>
              <a:buNone/>
            </a:pPr>
            <a:r>
              <a:rPr lang="en"/>
              <a:t>Gravitron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Gravitron Prototype 1</a:t>
            </a:r>
          </a:p>
        </p:txBody>
      </p:sp>
      <p:sp>
        <p:nvSpPr>
          <p:cNvPr id="183" name="Shape 18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t>Simplicity</a:t>
            </a:r>
          </a:p>
          <a:p>
            <a:pPr marL="457200" lvl="0" indent="-381000" rtl="0">
              <a:buClr>
                <a:schemeClr val="dk2"/>
              </a:buClr>
              <a:buSzPct val="166666"/>
              <a:buFont typeface="Arial"/>
              <a:buChar char="•"/>
            </a:pPr>
            <a:r>
              <a:rPr lang="en" sz="2400"/>
              <a:t>Debugging</a:t>
            </a:r>
          </a:p>
          <a:p>
            <a:pPr marL="457200" lvl="0" indent="-381000" rtl="0">
              <a:buClr>
                <a:schemeClr val="dk2"/>
              </a:buClr>
              <a:buSzPct val="166666"/>
              <a:buFont typeface="Arial"/>
              <a:buChar char="•"/>
            </a:pPr>
            <a:r>
              <a:rPr lang="en" sz="2400"/>
              <a:t>Functional components</a:t>
            </a:r>
          </a:p>
        </p:txBody>
      </p:sp>
      <p:pic>
        <p:nvPicPr>
          <p:cNvPr id="184" name="Shape 184"/>
          <p:cNvPicPr preferRelativeResize="0"/>
          <p:nvPr/>
        </p:nvPicPr>
        <p:blipFill>
          <a:blip r:embed="rId3"/>
          <a:stretch>
            <a:fillRect/>
          </a:stretch>
        </p:blipFill>
        <p:spPr>
          <a:xfrm>
            <a:off x="4357350" y="1715050"/>
            <a:ext cx="4329449" cy="2390000"/>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buNone/>
            </a:pPr>
            <a:r>
              <a:rPr lang="en"/>
              <a:t>Gravitron Prototype 2</a:t>
            </a:r>
          </a:p>
        </p:txBody>
      </p:sp>
      <p:sp>
        <p:nvSpPr>
          <p:cNvPr id="190" name="Shape 190"/>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t>Updated aesthetics</a:t>
            </a:r>
          </a:p>
          <a:p>
            <a:pPr marL="457200" lvl="0" indent="-381000" rtl="0">
              <a:buClr>
                <a:schemeClr val="dk2"/>
              </a:buClr>
              <a:buSzPct val="166666"/>
              <a:buFont typeface="Arial"/>
              <a:buChar char="•"/>
            </a:pPr>
            <a:r>
              <a:rPr lang="en" sz="2400"/>
              <a:t>Buttons</a:t>
            </a:r>
          </a:p>
          <a:p>
            <a:pPr marL="457200" lvl="0" indent="-381000" rtl="0">
              <a:buClr>
                <a:schemeClr val="dk2"/>
              </a:buClr>
              <a:buSzPct val="166666"/>
              <a:buFont typeface="Arial"/>
              <a:buChar char="•"/>
            </a:pPr>
            <a:r>
              <a:rPr lang="en" sz="2400"/>
              <a:t>Otronicon Prototype</a:t>
            </a:r>
          </a:p>
        </p:txBody>
      </p:sp>
      <p:pic>
        <p:nvPicPr>
          <p:cNvPr id="191" name="Shape 191"/>
          <p:cNvPicPr preferRelativeResize="0"/>
          <p:nvPr/>
        </p:nvPicPr>
        <p:blipFill>
          <a:blip r:embed="rId3"/>
          <a:stretch>
            <a:fillRect/>
          </a:stretch>
        </p:blipFill>
        <p:spPr>
          <a:xfrm>
            <a:off x="4216475" y="1480812"/>
            <a:ext cx="4273674" cy="3424675"/>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What is Otronicon?</a:t>
            </a:r>
          </a:p>
        </p:txBody>
      </p:sp>
      <p:sp>
        <p:nvSpPr>
          <p:cNvPr id="197" name="Shape 19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Event held at the OSC</a:t>
            </a:r>
          </a:p>
          <a:p>
            <a:pPr marL="457200" lvl="0" indent="-419100" rtl="0">
              <a:buClr>
                <a:schemeClr val="dk2"/>
              </a:buClr>
              <a:buSzPct val="166666"/>
              <a:buFont typeface="Arial"/>
              <a:buChar char="•"/>
            </a:pPr>
            <a:r>
              <a:rPr lang="en"/>
              <a:t>Children and adults tested Gravitron</a:t>
            </a:r>
          </a:p>
          <a:p>
            <a:pPr marL="457200" lvl="0" indent="-419100" rtl="0">
              <a:buClr>
                <a:schemeClr val="dk2"/>
              </a:buClr>
              <a:buSzPct val="166666"/>
              <a:buFont typeface="Arial"/>
              <a:buChar char="•"/>
            </a:pPr>
            <a:r>
              <a:rPr lang="en"/>
              <a:t>Many suggestions noted</a:t>
            </a:r>
          </a:p>
          <a:p>
            <a:pPr marL="457200" lvl="0" indent="-419100">
              <a:buClr>
                <a:schemeClr val="dk2"/>
              </a:buClr>
              <a:buSzPct val="166666"/>
              <a:buFont typeface="Arial"/>
              <a:buChar char="•"/>
            </a:pPr>
            <a:r>
              <a:rPr lang="en"/>
              <a:t>New bugs discovered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Gravitron Prototype 3</a:t>
            </a:r>
          </a:p>
        </p:txBody>
      </p:sp>
      <p:sp>
        <p:nvSpPr>
          <p:cNvPr id="203" name="Shape 203"/>
          <p:cNvSpPr txBox="1">
            <a:spLocks noGrp="1"/>
          </p:cNvSpPr>
          <p:nvPr>
            <p:ph type="body" idx="1"/>
          </p:nvPr>
        </p:nvSpPr>
        <p:spPr>
          <a:xfrm>
            <a:off x="457200" y="1444974"/>
            <a:ext cx="8229600" cy="34652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t>Revamped the environment</a:t>
            </a:r>
          </a:p>
          <a:p>
            <a:pPr marL="457200" lvl="0" indent="-381000" rtl="0">
              <a:buClr>
                <a:schemeClr val="dk2"/>
              </a:buClr>
              <a:buSzPct val="166666"/>
              <a:buFont typeface="Arial"/>
              <a:buChar char="•"/>
            </a:pPr>
            <a:r>
              <a:rPr lang="en" sz="2400"/>
              <a:t>Additional Tubes</a:t>
            </a:r>
          </a:p>
          <a:p>
            <a:pPr marL="457200" lvl="0" indent="-381000" rtl="0">
              <a:buClr>
                <a:schemeClr val="dk2"/>
              </a:buClr>
              <a:buSzPct val="166666"/>
              <a:buFont typeface="Arial"/>
              <a:buChar char="•"/>
            </a:pPr>
            <a:r>
              <a:rPr lang="en" sz="2400"/>
              <a:t>Additional Buttons</a:t>
            </a:r>
          </a:p>
          <a:p>
            <a:pPr marL="457200" lvl="0" indent="-381000" rtl="0">
              <a:buClr>
                <a:schemeClr val="dk2"/>
              </a:buClr>
              <a:buSzPct val="166666"/>
              <a:buFont typeface="Arial"/>
              <a:buChar char="•"/>
            </a:pPr>
            <a:r>
              <a:rPr lang="en" sz="2400"/>
              <a:t>Door</a:t>
            </a:r>
          </a:p>
        </p:txBody>
      </p:sp>
      <p:pic>
        <p:nvPicPr>
          <p:cNvPr id="204" name="Shape 204"/>
          <p:cNvPicPr preferRelativeResize="0"/>
          <p:nvPr/>
        </p:nvPicPr>
        <p:blipFill>
          <a:blip r:embed="rId3"/>
          <a:stretch>
            <a:fillRect/>
          </a:stretch>
        </p:blipFill>
        <p:spPr>
          <a:xfrm>
            <a:off x="3585825" y="2119378"/>
            <a:ext cx="5170483" cy="2790899"/>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Gravitron Prototype 4</a:t>
            </a:r>
          </a:p>
        </p:txBody>
      </p:sp>
      <p:sp>
        <p:nvSpPr>
          <p:cNvPr id="210" name="Shape 210"/>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Chris Culverwell (Presagis)</a:t>
            </a:r>
          </a:p>
          <a:p>
            <a:endParaRPr lang="en"/>
          </a:p>
        </p:txBody>
      </p:sp>
      <p:pic>
        <p:nvPicPr>
          <p:cNvPr id="211" name="Shape 211"/>
          <p:cNvPicPr preferRelativeResize="0"/>
          <p:nvPr/>
        </p:nvPicPr>
        <p:blipFill>
          <a:blip r:embed="rId3"/>
          <a:stretch>
            <a:fillRect/>
          </a:stretch>
        </p:blipFill>
        <p:spPr>
          <a:xfrm>
            <a:off x="584775" y="2077849"/>
            <a:ext cx="5352049" cy="2829274"/>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Tube Scaling</a:t>
            </a:r>
          </a:p>
        </p:txBody>
      </p:sp>
      <p:pic>
        <p:nvPicPr>
          <p:cNvPr id="217" name="Shape 217"/>
          <p:cNvPicPr preferRelativeResize="0"/>
          <p:nvPr/>
        </p:nvPicPr>
        <p:blipFill>
          <a:blip r:embed="rId3"/>
          <a:stretch>
            <a:fillRect/>
          </a:stretch>
        </p:blipFill>
        <p:spPr>
          <a:xfrm>
            <a:off x="2275300" y="1460499"/>
            <a:ext cx="4615232" cy="3465299"/>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Sponsor</a:t>
            </a:r>
          </a:p>
        </p:txBody>
      </p:sp>
      <p:sp>
        <p:nvSpPr>
          <p:cNvPr id="41" name="Shape 41"/>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buNone/>
            </a:pPr>
            <a:r>
              <a:rPr lang="en" dirty="0"/>
              <a:t>Presagis</a:t>
            </a:r>
          </a:p>
          <a:p>
            <a:pPr marL="0" lvl="0" indent="457200" rtl="0">
              <a:buNone/>
            </a:pPr>
            <a:r>
              <a:rPr lang="en" dirty="0"/>
              <a:t>http://www.presagis.com/</a:t>
            </a:r>
          </a:p>
          <a:p>
            <a:pPr marL="0" lvl="0" indent="457200" rtl="0">
              <a:buNone/>
            </a:pPr>
            <a:r>
              <a:rPr lang="en" dirty="0"/>
              <a:t>Joshua </a:t>
            </a:r>
            <a:r>
              <a:rPr lang="en" dirty="0" smtClean="0"/>
              <a:t>West</a:t>
            </a:r>
          </a:p>
          <a:p>
            <a:pPr marL="0" lvl="0" indent="457200" rtl="0">
              <a:buNone/>
            </a:pPr>
            <a:r>
              <a:rPr lang="en" dirty="0" smtClean="0"/>
              <a:t>Jeremy </a:t>
            </a:r>
            <a:r>
              <a:rPr lang="en" dirty="0"/>
              <a:t>Joseph</a:t>
            </a:r>
          </a:p>
        </p:txBody>
      </p:sp>
      <p:pic>
        <p:nvPicPr>
          <p:cNvPr id="42" name="Shape 42"/>
          <p:cNvPicPr preferRelativeResize="0"/>
          <p:nvPr/>
        </p:nvPicPr>
        <p:blipFill>
          <a:blip r:embed="rId3"/>
          <a:stretch>
            <a:fillRect/>
          </a:stretch>
        </p:blipFill>
        <p:spPr>
          <a:xfrm>
            <a:off x="5427625" y="2699125"/>
            <a:ext cx="3259175" cy="244437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Tube Scaling</a:t>
            </a:r>
          </a:p>
        </p:txBody>
      </p:sp>
      <p:sp>
        <p:nvSpPr>
          <p:cNvPr id="223" name="Shape 223"/>
          <p:cNvSpPr txBox="1">
            <a:spLocks noGrp="1"/>
          </p:cNvSpPr>
          <p:nvPr>
            <p:ph type="body" idx="1"/>
          </p:nvPr>
        </p:nvSpPr>
        <p:spPr>
          <a:xfrm>
            <a:off x="270050" y="1389499"/>
            <a:ext cx="8229600" cy="34652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 sz="1600" b="1">
                <a:latin typeface="Courier New"/>
                <a:ea typeface="Courier New"/>
                <a:cs typeface="Courier New"/>
                <a:sym typeface="Courier New"/>
              </a:rPr>
              <a:t>// If player press Q, the selected tube is increasing in length</a:t>
            </a:r>
          </a:p>
          <a:p>
            <a:pPr lvl="0" rtl="0">
              <a:spcBef>
                <a:spcPts val="0"/>
              </a:spcBef>
              <a:buClr>
                <a:schemeClr val="dk1"/>
              </a:buClr>
              <a:buSzPct val="68750"/>
              <a:buFont typeface="Arial"/>
              <a:buNone/>
            </a:pPr>
            <a:r>
              <a:rPr lang="en" sz="1600" b="1">
                <a:latin typeface="Courier New"/>
                <a:ea typeface="Courier New"/>
                <a:cs typeface="Courier New"/>
                <a:sym typeface="Courier New"/>
              </a:rPr>
              <a:t>		if (Input.GetKeyDown (KeyCode.Q)) {</a:t>
            </a:r>
          </a:p>
          <a:p>
            <a:pPr lvl="0" rtl="0">
              <a:spcBef>
                <a:spcPts val="0"/>
              </a:spcBef>
              <a:buClr>
                <a:schemeClr val="dk1"/>
              </a:buClr>
              <a:buSzPct val="68750"/>
              <a:buFont typeface="Arial"/>
              <a:buNone/>
            </a:pPr>
            <a:r>
              <a:rPr lang="en" sz="1600" b="1">
                <a:latin typeface="Courier New"/>
                <a:ea typeface="Courier New"/>
                <a:cs typeface="Courier New"/>
                <a:sym typeface="Courier New"/>
              </a:rPr>
              <a:t>			if (scalable) {</a:t>
            </a:r>
          </a:p>
          <a:p>
            <a:pPr lvl="0" rtl="0">
              <a:spcBef>
                <a:spcPts val="0"/>
              </a:spcBef>
              <a:buClr>
                <a:schemeClr val="dk1"/>
              </a:buClr>
              <a:buSzPct val="68750"/>
              <a:buFont typeface="Arial"/>
              <a:buNone/>
            </a:pPr>
            <a:r>
              <a:rPr lang="en" sz="1600" b="1">
                <a:latin typeface="Courier New"/>
                <a:ea typeface="Courier New"/>
                <a:cs typeface="Courier New"/>
                <a:sym typeface="Courier New"/>
              </a:rPr>
              <a:t>				IncreaseTubeLength();</a:t>
            </a:r>
          </a:p>
          <a:p>
            <a:pPr lvl="0" rtl="0">
              <a:spcBef>
                <a:spcPts val="0"/>
              </a:spcBef>
              <a:buClr>
                <a:schemeClr val="dk1"/>
              </a:buClr>
              <a:buSzPct val="68750"/>
              <a:buFont typeface="Arial"/>
              <a:buNone/>
            </a:pPr>
            <a:r>
              <a:rPr lang="en" sz="1600" b="1">
                <a:latin typeface="Courier New"/>
                <a:ea typeface="Courier New"/>
                <a:cs typeface="Courier New"/>
                <a:sym typeface="Courier New"/>
              </a:rPr>
              <a:t>				FollowMouse();</a:t>
            </a:r>
          </a:p>
          <a:p>
            <a:pPr lvl="0" rtl="0">
              <a:spcBef>
                <a:spcPts val="0"/>
              </a:spcBef>
              <a:buClr>
                <a:schemeClr val="dk1"/>
              </a:buClr>
              <a:buSzPct val="68750"/>
              <a:buFont typeface="Arial"/>
              <a:buNone/>
            </a:pPr>
            <a:r>
              <a:rPr lang="en" sz="1600" b="1">
                <a:latin typeface="Courier New"/>
                <a:ea typeface="Courier New"/>
                <a:cs typeface="Courier New"/>
                <a:sym typeface="Courier New"/>
              </a:rPr>
              <a:t>			}</a:t>
            </a:r>
          </a:p>
          <a:p>
            <a:pPr lvl="0" rtl="0">
              <a:spcBef>
                <a:spcPts val="0"/>
              </a:spcBef>
              <a:buNone/>
            </a:pPr>
            <a:r>
              <a:rPr lang="en" sz="1600" b="1">
                <a:latin typeface="Courier New"/>
                <a:ea typeface="Courier New"/>
                <a:cs typeface="Courier New"/>
                <a:sym typeface="Courier New"/>
              </a:rPr>
              <a:t>		}</a:t>
            </a:r>
          </a:p>
          <a:p>
            <a:pPr lvl="0" rtl="0">
              <a:spcBef>
                <a:spcPts val="0"/>
              </a:spcBef>
              <a:buClr>
                <a:schemeClr val="dk1"/>
              </a:buClr>
              <a:buSzPct val="68750"/>
              <a:buFont typeface="Arial"/>
              <a:buNone/>
            </a:pPr>
            <a:r>
              <a:rPr lang="en" sz="1600" b="1">
                <a:latin typeface="Courier New"/>
                <a:ea typeface="Courier New"/>
                <a:cs typeface="Courier New"/>
                <a:sym typeface="Courier New"/>
              </a:rPr>
              <a:t>// If player press E, the selected tube is decreasing in length</a:t>
            </a:r>
          </a:p>
          <a:p>
            <a:pPr lvl="0" rtl="0">
              <a:spcBef>
                <a:spcPts val="0"/>
              </a:spcBef>
              <a:buNone/>
            </a:pPr>
            <a:r>
              <a:rPr lang="en" sz="1600" b="1">
                <a:latin typeface="Courier New"/>
                <a:ea typeface="Courier New"/>
                <a:cs typeface="Courier New"/>
                <a:sym typeface="Courier New"/>
              </a:rPr>
              <a:t>		else if (Input.GetKeyDown (KeyCode.E)) {</a:t>
            </a:r>
          </a:p>
          <a:p>
            <a:pPr lvl="0" rtl="0">
              <a:spcBef>
                <a:spcPts val="0"/>
              </a:spcBef>
              <a:buClr>
                <a:schemeClr val="dk1"/>
              </a:buClr>
              <a:buSzPct val="68750"/>
              <a:buFont typeface="Arial"/>
              <a:buNone/>
            </a:pPr>
            <a:r>
              <a:rPr lang="en" sz="1600" b="1">
                <a:latin typeface="Courier New"/>
                <a:ea typeface="Courier New"/>
                <a:cs typeface="Courier New"/>
                <a:sym typeface="Courier New"/>
              </a:rPr>
              <a:t>			if (scalable) {</a:t>
            </a:r>
          </a:p>
          <a:p>
            <a:pPr lvl="0" rtl="0">
              <a:spcBef>
                <a:spcPts val="0"/>
              </a:spcBef>
              <a:buClr>
                <a:schemeClr val="dk1"/>
              </a:buClr>
              <a:buSzPct val="68750"/>
              <a:buFont typeface="Arial"/>
              <a:buNone/>
            </a:pPr>
            <a:r>
              <a:rPr lang="en" sz="1600" b="1">
                <a:latin typeface="Courier New"/>
                <a:ea typeface="Courier New"/>
                <a:cs typeface="Courier New"/>
                <a:sym typeface="Courier New"/>
              </a:rPr>
              <a:t>				DecreaseTubeLength();</a:t>
            </a:r>
          </a:p>
          <a:p>
            <a:pPr lvl="0" rtl="0">
              <a:spcBef>
                <a:spcPts val="0"/>
              </a:spcBef>
              <a:buClr>
                <a:schemeClr val="dk1"/>
              </a:buClr>
              <a:buSzPct val="68750"/>
              <a:buFont typeface="Arial"/>
              <a:buNone/>
            </a:pPr>
            <a:r>
              <a:rPr lang="en" sz="1600" b="1">
                <a:latin typeface="Courier New"/>
                <a:ea typeface="Courier New"/>
                <a:cs typeface="Courier New"/>
                <a:sym typeface="Courier New"/>
              </a:rPr>
              <a:t>				FollowMouse();</a:t>
            </a:r>
          </a:p>
          <a:p>
            <a:pPr lvl="0" rtl="0">
              <a:spcBef>
                <a:spcPts val="0"/>
              </a:spcBef>
              <a:buClr>
                <a:schemeClr val="dk1"/>
              </a:buClr>
              <a:buSzPct val="68750"/>
              <a:buFont typeface="Arial"/>
              <a:buNone/>
            </a:pPr>
            <a:r>
              <a:rPr lang="en" sz="1600" b="1">
                <a:latin typeface="Courier New"/>
                <a:ea typeface="Courier New"/>
                <a:cs typeface="Courier New"/>
                <a:sym typeface="Courier New"/>
              </a:rPr>
              <a:t>			}</a:t>
            </a:r>
          </a:p>
          <a:p>
            <a:pPr lvl="0" rtl="0">
              <a:spcBef>
                <a:spcPts val="0"/>
              </a:spcBef>
              <a:buNone/>
            </a:pPr>
            <a:r>
              <a:rPr lang="en" sz="1600" b="1">
                <a:latin typeface="Courier New"/>
                <a:ea typeface="Courier New"/>
                <a:cs typeface="Courier New"/>
                <a:sym typeface="Courier New"/>
              </a:rPr>
              <a:t>		}</a:t>
            </a:r>
          </a:p>
          <a:p>
            <a:endParaRPr lang="en" sz="1600" b="1">
              <a:latin typeface="Courier New"/>
              <a:ea typeface="Courier New"/>
              <a:cs typeface="Courier New"/>
              <a:sym typeface="Courier New"/>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Tube Scaling</a:t>
            </a:r>
          </a:p>
        </p:txBody>
      </p:sp>
      <p:sp>
        <p:nvSpPr>
          <p:cNvPr id="229" name="Shape 22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 sz="1600" b="1">
                <a:latin typeface="Courier New"/>
                <a:ea typeface="Courier New"/>
                <a:cs typeface="Courier New"/>
                <a:sym typeface="Courier New"/>
              </a:rPr>
              <a:t>public void DecreaseTubeLength () {</a:t>
            </a:r>
          </a:p>
          <a:p>
            <a:pPr lvl="0" rtl="0">
              <a:spcBef>
                <a:spcPts val="0"/>
              </a:spcBef>
              <a:buNone/>
            </a:pPr>
            <a:r>
              <a:rPr lang="en" sz="1600" b="1">
                <a:latin typeface="Courier New"/>
                <a:ea typeface="Courier New"/>
                <a:cs typeface="Courier New"/>
                <a:sym typeface="Courier New"/>
              </a:rPr>
              <a:t>	if (transform.localScale.x &gt; 0.2f) {</a:t>
            </a:r>
          </a:p>
          <a:p>
            <a:pPr lvl="0" rtl="0">
              <a:spcBef>
                <a:spcPts val="0"/>
              </a:spcBef>
              <a:buClr>
                <a:schemeClr val="dk1"/>
              </a:buClr>
              <a:buSzPct val="68750"/>
              <a:buFont typeface="Arial"/>
              <a:buNone/>
            </a:pPr>
            <a:r>
              <a:rPr lang="en" sz="1600" b="1">
                <a:latin typeface="Courier New"/>
                <a:ea typeface="Courier New"/>
                <a:cs typeface="Courier New"/>
                <a:sym typeface="Courier New"/>
              </a:rPr>
              <a:t>		transform.localScale -= new Vector3(0.1f, 0, 0);</a:t>
            </a:r>
          </a:p>
          <a:p>
            <a:pPr lvl="0" rtl="0">
              <a:spcBef>
                <a:spcPts val="0"/>
              </a:spcBef>
              <a:buClr>
                <a:schemeClr val="dk1"/>
              </a:buClr>
              <a:buSzPct val="68750"/>
              <a:buFont typeface="Arial"/>
              <a:buNone/>
            </a:pPr>
            <a:r>
              <a:rPr lang="en" sz="1600" b="1">
                <a:latin typeface="Courier New"/>
                <a:ea typeface="Courier New"/>
                <a:cs typeface="Courier New"/>
                <a:sym typeface="Courier New"/>
              </a:rPr>
              <a:t>	}</a:t>
            </a:r>
          </a:p>
          <a:p>
            <a:pPr lvl="0" rtl="0">
              <a:spcBef>
                <a:spcPts val="0"/>
              </a:spcBef>
              <a:buNone/>
            </a:pPr>
            <a:r>
              <a:rPr lang="en" sz="1600" b="1">
                <a:latin typeface="Courier New"/>
                <a:ea typeface="Courier New"/>
                <a:cs typeface="Courier New"/>
                <a:sym typeface="Courier New"/>
              </a:rPr>
              <a:t>}</a:t>
            </a:r>
          </a:p>
          <a:p>
            <a:endParaRPr lang="en" sz="1600" b="1">
              <a:latin typeface="Courier New"/>
              <a:ea typeface="Courier New"/>
              <a:cs typeface="Courier New"/>
              <a:sym typeface="Courier New"/>
            </a:endParaRPr>
          </a:p>
          <a:p>
            <a:pPr lvl="0" rtl="0">
              <a:spcBef>
                <a:spcPts val="0"/>
              </a:spcBef>
              <a:buClr>
                <a:schemeClr val="dk1"/>
              </a:buClr>
              <a:buSzPct val="68750"/>
              <a:buFont typeface="Arial"/>
              <a:buNone/>
            </a:pPr>
            <a:r>
              <a:rPr lang="en" sz="1600" b="1">
                <a:latin typeface="Courier New"/>
                <a:ea typeface="Courier New"/>
                <a:cs typeface="Courier New"/>
                <a:sym typeface="Courier New"/>
              </a:rPr>
              <a:t>public void IncreaseTubeLength () {</a:t>
            </a:r>
          </a:p>
          <a:p>
            <a:pPr lvl="0" rtl="0">
              <a:spcBef>
                <a:spcPts val="0"/>
              </a:spcBef>
              <a:buClr>
                <a:schemeClr val="dk1"/>
              </a:buClr>
              <a:buSzPct val="68750"/>
              <a:buFont typeface="Arial"/>
              <a:buNone/>
            </a:pPr>
            <a:r>
              <a:rPr lang="en" sz="1600" b="1">
                <a:latin typeface="Courier New"/>
                <a:ea typeface="Courier New"/>
                <a:cs typeface="Courier New"/>
                <a:sym typeface="Courier New"/>
              </a:rPr>
              <a:t>	if (transform.localScale.x &lt; 1.3f) {</a:t>
            </a:r>
          </a:p>
          <a:p>
            <a:pPr lvl="0" rtl="0">
              <a:spcBef>
                <a:spcPts val="0"/>
              </a:spcBef>
              <a:buClr>
                <a:schemeClr val="dk1"/>
              </a:buClr>
              <a:buSzPct val="68750"/>
              <a:buFont typeface="Arial"/>
              <a:buNone/>
            </a:pPr>
            <a:r>
              <a:rPr lang="en" sz="1600" b="1">
                <a:latin typeface="Courier New"/>
                <a:ea typeface="Courier New"/>
                <a:cs typeface="Courier New"/>
                <a:sym typeface="Courier New"/>
              </a:rPr>
              <a:t>		transform.localScale += new Vector3(0.1f, 0, 0);</a:t>
            </a:r>
          </a:p>
          <a:p>
            <a:pPr lvl="0" rtl="0">
              <a:spcBef>
                <a:spcPts val="0"/>
              </a:spcBef>
              <a:buClr>
                <a:schemeClr val="dk1"/>
              </a:buClr>
              <a:buSzPct val="68750"/>
              <a:buFont typeface="Arial"/>
              <a:buNone/>
            </a:pPr>
            <a:r>
              <a:rPr lang="en" sz="1600" b="1">
                <a:latin typeface="Courier New"/>
                <a:ea typeface="Courier New"/>
                <a:cs typeface="Courier New"/>
                <a:sym typeface="Courier New"/>
              </a:rPr>
              <a:t>	}</a:t>
            </a:r>
          </a:p>
          <a:p>
            <a:pPr lvl="0" rtl="0">
              <a:spcBef>
                <a:spcPts val="0"/>
              </a:spcBef>
              <a:buClr>
                <a:schemeClr val="dk1"/>
              </a:buClr>
              <a:buSzPct val="68750"/>
              <a:buFont typeface="Arial"/>
              <a:buNone/>
            </a:pPr>
            <a:r>
              <a:rPr lang="en" sz="1600" b="1">
                <a:latin typeface="Courier New"/>
                <a:ea typeface="Courier New"/>
                <a:cs typeface="Courier New"/>
                <a:sym typeface="Courier New"/>
              </a:rPr>
              <a:t>}</a:t>
            </a:r>
          </a:p>
          <a:p>
            <a:endParaRPr lang="en" sz="1600" b="1">
              <a:latin typeface="Courier New"/>
              <a:ea typeface="Courier New"/>
              <a:cs typeface="Courier New"/>
              <a:sym typeface="Courier New"/>
            </a:endParaRPr>
          </a:p>
          <a:p>
            <a:endParaRPr lang="en" sz="1600" b="1">
              <a:latin typeface="Courier New"/>
              <a:ea typeface="Courier New"/>
              <a:cs typeface="Courier New"/>
              <a:sym typeface="Courier New"/>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Ball Collision</a:t>
            </a:r>
          </a:p>
        </p:txBody>
      </p:sp>
      <p:pic>
        <p:nvPicPr>
          <p:cNvPr id="235" name="Shape 235"/>
          <p:cNvPicPr preferRelativeResize="0"/>
          <p:nvPr/>
        </p:nvPicPr>
        <p:blipFill>
          <a:blip r:embed="rId3"/>
          <a:stretch>
            <a:fillRect/>
          </a:stretch>
        </p:blipFill>
        <p:spPr>
          <a:xfrm>
            <a:off x="0" y="1569425"/>
            <a:ext cx="4094125" cy="3179850"/>
          </a:xfrm>
          <a:prstGeom prst="rect">
            <a:avLst/>
          </a:prstGeom>
          <a:noFill/>
          <a:ln>
            <a:noFill/>
          </a:ln>
        </p:spPr>
      </p:pic>
      <p:pic>
        <p:nvPicPr>
          <p:cNvPr id="236" name="Shape 236"/>
          <p:cNvPicPr preferRelativeResize="0"/>
          <p:nvPr/>
        </p:nvPicPr>
        <p:blipFill>
          <a:blip r:embed="rId4"/>
          <a:stretch>
            <a:fillRect/>
          </a:stretch>
        </p:blipFill>
        <p:spPr>
          <a:xfrm>
            <a:off x="4303100" y="1707275"/>
            <a:ext cx="4383699" cy="2546100"/>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Ball Collision</a:t>
            </a:r>
          </a:p>
        </p:txBody>
      </p:sp>
      <p:sp>
        <p:nvSpPr>
          <p:cNvPr id="242" name="Shape 242"/>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spcBef>
                <a:spcPts val="0"/>
              </a:spcBef>
              <a:buNone/>
            </a:pPr>
            <a:r>
              <a:rPr lang="en" sz="1600" b="1">
                <a:latin typeface="Courier New"/>
                <a:ea typeface="Courier New"/>
                <a:cs typeface="Courier New"/>
                <a:sym typeface="Courier New"/>
              </a:rPr>
              <a:t>// Determining when the Ball stops</a:t>
            </a:r>
          </a:p>
          <a:p>
            <a:pPr lvl="0" rtl="0">
              <a:spcBef>
                <a:spcPts val="0"/>
              </a:spcBef>
              <a:buNone/>
            </a:pPr>
            <a:r>
              <a:rPr lang="en" sz="1600" b="1">
                <a:latin typeface="Courier New"/>
                <a:ea typeface="Courier New"/>
                <a:cs typeface="Courier New"/>
                <a:sym typeface="Courier New"/>
              </a:rPr>
              <a:t>if (GetVariables.startSpeedCount) {</a:t>
            </a:r>
          </a:p>
          <a:p>
            <a:endParaRPr lang="en" sz="1600" b="1">
              <a:latin typeface="Courier New"/>
              <a:ea typeface="Courier New"/>
              <a:cs typeface="Courier New"/>
              <a:sym typeface="Courier New"/>
            </a:endParaRPr>
          </a:p>
          <a:p>
            <a:pPr lvl="0" rtl="0">
              <a:spcBef>
                <a:spcPts val="0"/>
              </a:spcBef>
              <a:buNone/>
            </a:pPr>
            <a:r>
              <a:rPr lang="en" sz="1600" b="1">
                <a:latin typeface="Courier New"/>
                <a:ea typeface="Courier New"/>
                <a:cs typeface="Courier New"/>
                <a:sym typeface="Courier New"/>
              </a:rPr>
              <a:t>	if (!stopped &amp;&amp; (rigidbody.velocity.sqrMagnitude &lt; .01) </a:t>
            </a:r>
          </a:p>
          <a:p>
            <a:pPr lvl="0" rtl="0">
              <a:spcBef>
                <a:spcPts val="0"/>
              </a:spcBef>
              <a:buNone/>
            </a:pPr>
            <a:r>
              <a:rPr lang="en" sz="1600" b="1">
                <a:latin typeface="Courier New"/>
                <a:ea typeface="Courier New"/>
                <a:cs typeface="Courier New"/>
                <a:sym typeface="Courier New"/>
              </a:rPr>
              <a:t>        &amp;&amp; (rigidbody.angularVelocity.sqrMagnitude &lt; .01) </a:t>
            </a:r>
          </a:p>
          <a:p>
            <a:pPr lvl="0" rtl="0">
              <a:spcBef>
                <a:spcPts val="0"/>
              </a:spcBef>
              <a:buNone/>
            </a:pPr>
            <a:r>
              <a:rPr lang="en" sz="1600" b="1">
                <a:latin typeface="Courier New"/>
                <a:ea typeface="Courier New"/>
                <a:cs typeface="Courier New"/>
                <a:sym typeface="Courier New"/>
              </a:rPr>
              <a:t>        &amp;&amp; (Time.time &gt; timeFrame + 1))</a:t>
            </a:r>
          </a:p>
          <a:p>
            <a:pPr lvl="0" rtl="0">
              <a:spcBef>
                <a:spcPts val="0"/>
              </a:spcBef>
              <a:buNone/>
            </a:pPr>
            <a:r>
              <a:rPr lang="en" sz="1600" b="1">
                <a:latin typeface="Courier New"/>
                <a:ea typeface="Courier New"/>
                <a:cs typeface="Courier New"/>
                <a:sym typeface="Courier New"/>
              </a:rPr>
              <a:t>			// startSpeedCount = false in returnToPlayer()</a:t>
            </a:r>
          </a:p>
          <a:p>
            <a:pPr lvl="0" rtl="0">
              <a:spcBef>
                <a:spcPts val="0"/>
              </a:spcBef>
              <a:buNone/>
            </a:pPr>
            <a:r>
              <a:rPr lang="en" sz="1600" b="1">
                <a:latin typeface="Courier New"/>
                <a:ea typeface="Courier New"/>
                <a:cs typeface="Courier New"/>
                <a:sym typeface="Courier New"/>
              </a:rPr>
              <a:t>			returnToPlayer();</a:t>
            </a:r>
          </a:p>
          <a:p>
            <a:pPr lvl="0" rtl="0">
              <a:spcBef>
                <a:spcPts val="0"/>
              </a:spcBef>
              <a:buNone/>
            </a:pPr>
            <a:r>
              <a:rPr lang="en" sz="1600" b="1">
                <a:latin typeface="Courier New"/>
                <a:ea typeface="Courier New"/>
                <a:cs typeface="Courier New"/>
                <a:sym typeface="Courier New"/>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buNone/>
            </a:pPr>
            <a:r>
              <a:rPr lang="en"/>
              <a:t>Moving Tubes</a:t>
            </a:r>
          </a:p>
        </p:txBody>
      </p:sp>
      <p:pic>
        <p:nvPicPr>
          <p:cNvPr id="248" name="Shape 248"/>
          <p:cNvPicPr preferRelativeResize="0"/>
          <p:nvPr/>
        </p:nvPicPr>
        <p:blipFill>
          <a:blip r:embed="rId3"/>
          <a:stretch>
            <a:fillRect/>
          </a:stretch>
        </p:blipFill>
        <p:spPr>
          <a:xfrm>
            <a:off x="431347" y="1403250"/>
            <a:ext cx="2231096" cy="3740249"/>
          </a:xfrm>
          <a:prstGeom prst="rect">
            <a:avLst/>
          </a:prstGeom>
          <a:noFill/>
          <a:ln>
            <a:noFill/>
          </a:ln>
        </p:spPr>
      </p:pic>
      <p:pic>
        <p:nvPicPr>
          <p:cNvPr id="249" name="Shape 249"/>
          <p:cNvPicPr preferRelativeResize="0"/>
          <p:nvPr/>
        </p:nvPicPr>
        <p:blipFill>
          <a:blip r:embed="rId4"/>
          <a:stretch>
            <a:fillRect/>
          </a:stretch>
        </p:blipFill>
        <p:spPr>
          <a:xfrm>
            <a:off x="3391001" y="1403250"/>
            <a:ext cx="2153907" cy="3740250"/>
          </a:xfrm>
          <a:prstGeom prst="rect">
            <a:avLst/>
          </a:prstGeom>
          <a:noFill/>
          <a:ln>
            <a:noFill/>
          </a:ln>
        </p:spPr>
      </p:pic>
      <p:pic>
        <p:nvPicPr>
          <p:cNvPr id="250" name="Shape 250"/>
          <p:cNvPicPr preferRelativeResize="0"/>
          <p:nvPr/>
        </p:nvPicPr>
        <p:blipFill>
          <a:blip r:embed="rId5"/>
          <a:stretch>
            <a:fillRect/>
          </a:stretch>
        </p:blipFill>
        <p:spPr>
          <a:xfrm>
            <a:off x="6247600" y="1403250"/>
            <a:ext cx="1901199" cy="374025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Tube Intersection</a:t>
            </a:r>
          </a:p>
        </p:txBody>
      </p:sp>
      <p:pic>
        <p:nvPicPr>
          <p:cNvPr id="256" name="Shape 256"/>
          <p:cNvPicPr preferRelativeResize="0"/>
          <p:nvPr/>
        </p:nvPicPr>
        <p:blipFill>
          <a:blip r:embed="rId3"/>
          <a:stretch>
            <a:fillRect/>
          </a:stretch>
        </p:blipFill>
        <p:spPr>
          <a:xfrm>
            <a:off x="2676089" y="1671526"/>
            <a:ext cx="3791824" cy="2973763"/>
          </a:xfrm>
          <a:prstGeom prst="rect">
            <a:avLst/>
          </a:prstGeom>
          <a:noFill/>
          <a:ln>
            <a:noFill/>
          </a:ln>
        </p:spPr>
      </p:pic>
      <p:cxnSp>
        <p:nvCxnSpPr>
          <p:cNvPr id="257" name="Shape 257"/>
          <p:cNvCxnSpPr/>
          <p:nvPr/>
        </p:nvCxnSpPr>
        <p:spPr>
          <a:xfrm>
            <a:off x="4228612" y="2975174"/>
            <a:ext cx="0" cy="1399800"/>
          </a:xfrm>
          <a:prstGeom prst="straightConnector1">
            <a:avLst/>
          </a:prstGeom>
          <a:noFill/>
          <a:ln w="19050" cap="flat">
            <a:solidFill>
              <a:srgbClr val="FFFF00"/>
            </a:solidFill>
            <a:prstDash val="solid"/>
            <a:round/>
            <a:headEnd type="none" w="lg" len="lg"/>
            <a:tailEnd type="none" w="lg" len="lg"/>
          </a:ln>
        </p:spPr>
      </p:cxnSp>
      <p:cxnSp>
        <p:nvCxnSpPr>
          <p:cNvPr id="258" name="Shape 258"/>
          <p:cNvCxnSpPr/>
          <p:nvPr/>
        </p:nvCxnSpPr>
        <p:spPr>
          <a:xfrm>
            <a:off x="6239612" y="2975050"/>
            <a:ext cx="11100" cy="1410899"/>
          </a:xfrm>
          <a:prstGeom prst="straightConnector1">
            <a:avLst/>
          </a:prstGeom>
          <a:noFill/>
          <a:ln w="19050" cap="flat">
            <a:solidFill>
              <a:srgbClr val="FFFF00"/>
            </a:solidFill>
            <a:prstDash val="solid"/>
            <a:round/>
            <a:headEnd type="none" w="lg" len="lg"/>
            <a:tailEnd type="none" w="lg" len="lg"/>
          </a:ln>
        </p:spPr>
      </p:cxnSp>
      <p:cxnSp>
        <p:nvCxnSpPr>
          <p:cNvPr id="259" name="Shape 259"/>
          <p:cNvCxnSpPr/>
          <p:nvPr/>
        </p:nvCxnSpPr>
        <p:spPr>
          <a:xfrm rot="10800000">
            <a:off x="4228737" y="2986150"/>
            <a:ext cx="2022000" cy="0"/>
          </a:xfrm>
          <a:prstGeom prst="straightConnector1">
            <a:avLst/>
          </a:prstGeom>
          <a:noFill/>
          <a:ln w="19050" cap="flat">
            <a:solidFill>
              <a:srgbClr val="FFFF00"/>
            </a:solidFill>
            <a:prstDash val="solid"/>
            <a:round/>
            <a:headEnd type="none" w="lg" len="lg"/>
            <a:tailEnd type="none" w="lg" len="lg"/>
          </a:ln>
        </p:spPr>
      </p:cxnSp>
      <p:cxnSp>
        <p:nvCxnSpPr>
          <p:cNvPr id="260" name="Shape 260"/>
          <p:cNvCxnSpPr/>
          <p:nvPr/>
        </p:nvCxnSpPr>
        <p:spPr>
          <a:xfrm>
            <a:off x="4250837" y="4374975"/>
            <a:ext cx="1977600" cy="11100"/>
          </a:xfrm>
          <a:prstGeom prst="straightConnector1">
            <a:avLst/>
          </a:prstGeom>
          <a:noFill/>
          <a:ln w="19050" cap="flat">
            <a:solidFill>
              <a:srgbClr val="FFFF00"/>
            </a:solidFill>
            <a:prstDash val="solid"/>
            <a:round/>
            <a:headEnd type="none" w="lg" len="lg"/>
            <a:tailEnd type="none" w="lg" len="lg"/>
          </a:ln>
        </p:spPr>
      </p:cxn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Tube Intersection</a:t>
            </a:r>
          </a:p>
        </p:txBody>
      </p:sp>
      <p:pic>
        <p:nvPicPr>
          <p:cNvPr id="266" name="Shape 266"/>
          <p:cNvPicPr preferRelativeResize="0"/>
          <p:nvPr/>
        </p:nvPicPr>
        <p:blipFill>
          <a:blip r:embed="rId3"/>
          <a:stretch>
            <a:fillRect/>
          </a:stretch>
        </p:blipFill>
        <p:spPr>
          <a:xfrm>
            <a:off x="5947875" y="1431825"/>
            <a:ext cx="2319375" cy="3522649"/>
          </a:xfrm>
          <a:prstGeom prst="rect">
            <a:avLst/>
          </a:prstGeom>
        </p:spPr>
      </p:pic>
      <p:pic>
        <p:nvPicPr>
          <p:cNvPr id="267" name="Shape 267"/>
          <p:cNvPicPr preferRelativeResize="0"/>
          <p:nvPr/>
        </p:nvPicPr>
        <p:blipFill>
          <a:blip r:embed="rId4"/>
          <a:stretch>
            <a:fillRect/>
          </a:stretch>
        </p:blipFill>
        <p:spPr>
          <a:xfrm>
            <a:off x="1128474" y="1615974"/>
            <a:ext cx="3791825" cy="3154350"/>
          </a:xfrm>
          <a:prstGeom prst="rect">
            <a:avLst/>
          </a:prstGeom>
          <a:noFill/>
          <a:ln>
            <a:noFill/>
          </a:ln>
        </p:spPr>
      </p:pic>
      <p:cxnSp>
        <p:nvCxnSpPr>
          <p:cNvPr id="268" name="Shape 268"/>
          <p:cNvCxnSpPr/>
          <p:nvPr/>
        </p:nvCxnSpPr>
        <p:spPr>
          <a:xfrm rot="10800000" flipH="1">
            <a:off x="3520750" y="1630724"/>
            <a:ext cx="988800" cy="377700"/>
          </a:xfrm>
          <a:prstGeom prst="straightConnector1">
            <a:avLst/>
          </a:prstGeom>
          <a:noFill/>
          <a:ln w="19050" cap="flat">
            <a:solidFill>
              <a:srgbClr val="00FF00"/>
            </a:solidFill>
            <a:prstDash val="solid"/>
            <a:round/>
            <a:headEnd type="none" w="lg" len="lg"/>
            <a:tailEnd type="none" w="lg" len="lg"/>
          </a:ln>
        </p:spPr>
      </p:cxnSp>
      <p:cxnSp>
        <p:nvCxnSpPr>
          <p:cNvPr id="269" name="Shape 269"/>
          <p:cNvCxnSpPr/>
          <p:nvPr/>
        </p:nvCxnSpPr>
        <p:spPr>
          <a:xfrm>
            <a:off x="3542950" y="1997300"/>
            <a:ext cx="22200" cy="699900"/>
          </a:xfrm>
          <a:prstGeom prst="straightConnector1">
            <a:avLst/>
          </a:prstGeom>
          <a:noFill/>
          <a:ln w="19050" cap="flat">
            <a:solidFill>
              <a:srgbClr val="00FF00"/>
            </a:solidFill>
            <a:prstDash val="solid"/>
            <a:round/>
            <a:headEnd type="none" w="lg" len="lg"/>
            <a:tailEnd type="none" w="lg" len="lg"/>
          </a:ln>
        </p:spPr>
      </p:cxnSp>
      <p:cxnSp>
        <p:nvCxnSpPr>
          <p:cNvPr id="270" name="Shape 270"/>
          <p:cNvCxnSpPr/>
          <p:nvPr/>
        </p:nvCxnSpPr>
        <p:spPr>
          <a:xfrm rot="10800000" flipH="1">
            <a:off x="3576300" y="2463874"/>
            <a:ext cx="1033199" cy="222300"/>
          </a:xfrm>
          <a:prstGeom prst="straightConnector1">
            <a:avLst/>
          </a:prstGeom>
          <a:noFill/>
          <a:ln w="19050" cap="flat">
            <a:solidFill>
              <a:srgbClr val="00FF00"/>
            </a:solidFill>
            <a:prstDash val="solid"/>
            <a:round/>
            <a:headEnd type="none" w="lg" len="lg"/>
            <a:tailEnd type="none" w="lg" len="lg"/>
          </a:ln>
        </p:spPr>
      </p:cxnSp>
      <p:cxnSp>
        <p:nvCxnSpPr>
          <p:cNvPr id="271" name="Shape 271"/>
          <p:cNvCxnSpPr/>
          <p:nvPr/>
        </p:nvCxnSpPr>
        <p:spPr>
          <a:xfrm>
            <a:off x="4509575" y="1630650"/>
            <a:ext cx="77700" cy="822300"/>
          </a:xfrm>
          <a:prstGeom prst="straightConnector1">
            <a:avLst/>
          </a:prstGeom>
          <a:noFill/>
          <a:ln w="19050" cap="flat">
            <a:solidFill>
              <a:srgbClr val="00FF00"/>
            </a:solidFill>
            <a:prstDash val="solid"/>
            <a:round/>
            <a:headEnd type="none" w="lg" len="lg"/>
            <a:tailEnd type="none" w="lg" len="lg"/>
          </a:ln>
        </p:spPr>
      </p:cxnSp>
      <p:cxnSp>
        <p:nvCxnSpPr>
          <p:cNvPr id="272" name="Shape 272"/>
          <p:cNvCxnSpPr/>
          <p:nvPr/>
        </p:nvCxnSpPr>
        <p:spPr>
          <a:xfrm>
            <a:off x="4609575" y="2475075"/>
            <a:ext cx="144299" cy="244500"/>
          </a:xfrm>
          <a:prstGeom prst="straightConnector1">
            <a:avLst/>
          </a:prstGeom>
          <a:noFill/>
          <a:ln w="19050" cap="flat">
            <a:solidFill>
              <a:srgbClr val="00FF00"/>
            </a:solidFill>
            <a:prstDash val="solid"/>
            <a:round/>
            <a:headEnd type="none" w="lg" len="lg"/>
            <a:tailEnd type="none" w="lg" len="lg"/>
          </a:ln>
        </p:spPr>
      </p:cxnSp>
      <p:cxnSp>
        <p:nvCxnSpPr>
          <p:cNvPr id="273" name="Shape 273"/>
          <p:cNvCxnSpPr/>
          <p:nvPr/>
        </p:nvCxnSpPr>
        <p:spPr>
          <a:xfrm>
            <a:off x="4542900" y="1652875"/>
            <a:ext cx="144299" cy="388800"/>
          </a:xfrm>
          <a:prstGeom prst="straightConnector1">
            <a:avLst/>
          </a:prstGeom>
          <a:noFill/>
          <a:ln w="19050" cap="flat">
            <a:solidFill>
              <a:srgbClr val="00FF00"/>
            </a:solidFill>
            <a:prstDash val="solid"/>
            <a:round/>
            <a:headEnd type="none" w="lg" len="lg"/>
            <a:tailEnd type="none" w="lg" len="lg"/>
          </a:ln>
        </p:spPr>
      </p:cxnSp>
      <p:cxnSp>
        <p:nvCxnSpPr>
          <p:cNvPr id="274" name="Shape 274"/>
          <p:cNvCxnSpPr/>
          <p:nvPr/>
        </p:nvCxnSpPr>
        <p:spPr>
          <a:xfrm>
            <a:off x="4654025" y="2041750"/>
            <a:ext cx="99900" cy="655500"/>
          </a:xfrm>
          <a:prstGeom prst="straightConnector1">
            <a:avLst/>
          </a:prstGeom>
          <a:noFill/>
          <a:ln w="19050" cap="flat">
            <a:solidFill>
              <a:srgbClr val="00FF00"/>
            </a:solidFill>
            <a:prstDash val="solid"/>
            <a:round/>
            <a:headEnd type="none" w="lg" len="lg"/>
            <a:tailEnd type="none" w="lg" len="lg"/>
          </a:ln>
        </p:spPr>
      </p:cxnSp>
      <p:cxnSp>
        <p:nvCxnSpPr>
          <p:cNvPr id="275" name="Shape 275"/>
          <p:cNvCxnSpPr/>
          <p:nvPr/>
        </p:nvCxnSpPr>
        <p:spPr>
          <a:xfrm>
            <a:off x="3587400" y="2697275"/>
            <a:ext cx="377700" cy="200099"/>
          </a:xfrm>
          <a:prstGeom prst="straightConnector1">
            <a:avLst/>
          </a:prstGeom>
          <a:noFill/>
          <a:ln w="19050" cap="flat">
            <a:solidFill>
              <a:srgbClr val="00FF00"/>
            </a:solidFill>
            <a:prstDash val="solid"/>
            <a:round/>
            <a:headEnd type="none" w="lg" len="lg"/>
            <a:tailEnd type="none" w="lg" len="lg"/>
          </a:ln>
        </p:spPr>
      </p:cxnSp>
      <p:cxnSp>
        <p:nvCxnSpPr>
          <p:cNvPr id="276" name="Shape 276"/>
          <p:cNvCxnSpPr/>
          <p:nvPr/>
        </p:nvCxnSpPr>
        <p:spPr>
          <a:xfrm flipH="1">
            <a:off x="3920599" y="2719500"/>
            <a:ext cx="822300" cy="144299"/>
          </a:xfrm>
          <a:prstGeom prst="straightConnector1">
            <a:avLst/>
          </a:prstGeom>
          <a:noFill/>
          <a:ln w="19050" cap="flat">
            <a:solidFill>
              <a:srgbClr val="00FF00"/>
            </a:solidFill>
            <a:prstDash val="solid"/>
            <a:round/>
            <a:headEnd type="none" w="lg" len="lg"/>
            <a:tailEnd type="none" w="lg" len="lg"/>
          </a:ln>
        </p:spPr>
      </p:cxnSp>
      <p:cxnSp>
        <p:nvCxnSpPr>
          <p:cNvPr id="277" name="Shape 277"/>
          <p:cNvCxnSpPr/>
          <p:nvPr/>
        </p:nvCxnSpPr>
        <p:spPr>
          <a:xfrm>
            <a:off x="3542950" y="2008425"/>
            <a:ext cx="166799" cy="155699"/>
          </a:xfrm>
          <a:prstGeom prst="straightConnector1">
            <a:avLst/>
          </a:prstGeom>
          <a:noFill/>
          <a:ln w="19050" cap="flat">
            <a:solidFill>
              <a:srgbClr val="00FF00"/>
            </a:solidFill>
            <a:prstDash val="solid"/>
            <a:round/>
            <a:headEnd type="none" w="lg" len="lg"/>
            <a:tailEnd type="none" w="lg" len="lg"/>
          </a:ln>
        </p:spPr>
      </p:cxnSp>
      <p:cxnSp>
        <p:nvCxnSpPr>
          <p:cNvPr id="278" name="Shape 278"/>
          <p:cNvCxnSpPr/>
          <p:nvPr/>
        </p:nvCxnSpPr>
        <p:spPr>
          <a:xfrm rot="10800000">
            <a:off x="2543050" y="3908349"/>
            <a:ext cx="677699" cy="11100"/>
          </a:xfrm>
          <a:prstGeom prst="straightConnector1">
            <a:avLst/>
          </a:prstGeom>
          <a:noFill/>
          <a:ln w="19050" cap="flat">
            <a:solidFill>
              <a:srgbClr val="00FF00"/>
            </a:solidFill>
            <a:prstDash val="solid"/>
            <a:round/>
            <a:headEnd type="none" w="lg" len="lg"/>
            <a:tailEnd type="none" w="lg" len="lg"/>
          </a:ln>
        </p:spPr>
      </p:cxnSp>
      <p:cxnSp>
        <p:nvCxnSpPr>
          <p:cNvPr id="279" name="Shape 279"/>
          <p:cNvCxnSpPr/>
          <p:nvPr/>
        </p:nvCxnSpPr>
        <p:spPr>
          <a:xfrm>
            <a:off x="2543000" y="4563850"/>
            <a:ext cx="699900" cy="144299"/>
          </a:xfrm>
          <a:prstGeom prst="straightConnector1">
            <a:avLst/>
          </a:prstGeom>
          <a:noFill/>
          <a:ln w="19050" cap="flat">
            <a:solidFill>
              <a:srgbClr val="00FF00"/>
            </a:solidFill>
            <a:prstDash val="solid"/>
            <a:round/>
            <a:headEnd type="none" w="lg" len="lg"/>
            <a:tailEnd type="none" w="lg" len="lg"/>
          </a:ln>
        </p:spPr>
      </p:cxnSp>
      <p:cxnSp>
        <p:nvCxnSpPr>
          <p:cNvPr id="280" name="Shape 280"/>
          <p:cNvCxnSpPr/>
          <p:nvPr/>
        </p:nvCxnSpPr>
        <p:spPr>
          <a:xfrm>
            <a:off x="2554125" y="3919450"/>
            <a:ext cx="11100" cy="644400"/>
          </a:xfrm>
          <a:prstGeom prst="straightConnector1">
            <a:avLst/>
          </a:prstGeom>
          <a:noFill/>
          <a:ln w="19050" cap="flat">
            <a:solidFill>
              <a:srgbClr val="00FF00"/>
            </a:solidFill>
            <a:prstDash val="solid"/>
            <a:round/>
            <a:headEnd type="none" w="lg" len="lg"/>
            <a:tailEnd type="none" w="lg" len="lg"/>
          </a:ln>
        </p:spPr>
      </p:cxnSp>
      <p:cxnSp>
        <p:nvCxnSpPr>
          <p:cNvPr id="281" name="Shape 281"/>
          <p:cNvCxnSpPr/>
          <p:nvPr/>
        </p:nvCxnSpPr>
        <p:spPr>
          <a:xfrm>
            <a:off x="3187425" y="3897225"/>
            <a:ext cx="55500" cy="844500"/>
          </a:xfrm>
          <a:prstGeom prst="straightConnector1">
            <a:avLst/>
          </a:prstGeom>
          <a:noFill/>
          <a:ln w="19050" cap="flat">
            <a:solidFill>
              <a:srgbClr val="00FF00"/>
            </a:solidFill>
            <a:prstDash val="solid"/>
            <a:round/>
            <a:headEnd type="none" w="lg" len="lg"/>
            <a:tailEnd type="none" w="lg" len="lg"/>
          </a:ln>
        </p:spPr>
      </p:cxnSp>
      <p:cxnSp>
        <p:nvCxnSpPr>
          <p:cNvPr id="282" name="Shape 282"/>
          <p:cNvCxnSpPr/>
          <p:nvPr/>
        </p:nvCxnSpPr>
        <p:spPr>
          <a:xfrm rot="10800000" flipH="1">
            <a:off x="2565225" y="3852824"/>
            <a:ext cx="333300" cy="55500"/>
          </a:xfrm>
          <a:prstGeom prst="straightConnector1">
            <a:avLst/>
          </a:prstGeom>
          <a:noFill/>
          <a:ln w="19050" cap="flat">
            <a:solidFill>
              <a:srgbClr val="00FF00"/>
            </a:solidFill>
            <a:prstDash val="solid"/>
            <a:round/>
            <a:headEnd type="none" w="lg" len="lg"/>
            <a:tailEnd type="none" w="lg" len="lg"/>
          </a:ln>
        </p:spPr>
      </p:cxnSp>
      <p:cxnSp>
        <p:nvCxnSpPr>
          <p:cNvPr id="283" name="Shape 283"/>
          <p:cNvCxnSpPr/>
          <p:nvPr/>
        </p:nvCxnSpPr>
        <p:spPr>
          <a:xfrm>
            <a:off x="2909650" y="3852775"/>
            <a:ext cx="266699" cy="11100"/>
          </a:xfrm>
          <a:prstGeom prst="straightConnector1">
            <a:avLst/>
          </a:prstGeom>
          <a:noFill/>
          <a:ln w="19050" cap="flat">
            <a:solidFill>
              <a:srgbClr val="00FF00"/>
            </a:solidFill>
            <a:prstDash val="solid"/>
            <a:round/>
            <a:headEnd type="none" w="lg" len="lg"/>
            <a:tailEnd type="none" w="lg" len="lg"/>
          </a:ln>
        </p:spPr>
      </p:cxnSp>
      <p:cxnSp>
        <p:nvCxnSpPr>
          <p:cNvPr id="284" name="Shape 284"/>
          <p:cNvCxnSpPr/>
          <p:nvPr/>
        </p:nvCxnSpPr>
        <p:spPr>
          <a:xfrm rot="10800000" flipH="1">
            <a:off x="3242975" y="4541499"/>
            <a:ext cx="366599" cy="177900"/>
          </a:xfrm>
          <a:prstGeom prst="straightConnector1">
            <a:avLst/>
          </a:prstGeom>
          <a:noFill/>
          <a:ln w="19050" cap="flat">
            <a:solidFill>
              <a:srgbClr val="00FF00"/>
            </a:solidFill>
            <a:prstDash val="solid"/>
            <a:round/>
            <a:headEnd type="none" w="lg" len="lg"/>
            <a:tailEnd type="none" w="lg" len="lg"/>
          </a:ln>
        </p:spPr>
      </p:cxnSp>
      <p:cxnSp>
        <p:nvCxnSpPr>
          <p:cNvPr id="285" name="Shape 285"/>
          <p:cNvCxnSpPr/>
          <p:nvPr/>
        </p:nvCxnSpPr>
        <p:spPr>
          <a:xfrm rot="10800000">
            <a:off x="3454200" y="4530549"/>
            <a:ext cx="133199" cy="22200"/>
          </a:xfrm>
          <a:prstGeom prst="straightConnector1">
            <a:avLst/>
          </a:prstGeom>
          <a:noFill/>
          <a:ln w="19050" cap="flat">
            <a:solidFill>
              <a:srgbClr val="00FF00"/>
            </a:solidFill>
            <a:prstDash val="solid"/>
            <a:round/>
            <a:headEnd type="none" w="lg" len="lg"/>
            <a:tailEnd type="none" w="lg" len="lg"/>
          </a:ln>
        </p:spPr>
      </p:cxnSp>
      <p:cxnSp>
        <p:nvCxnSpPr>
          <p:cNvPr id="286" name="Shape 286"/>
          <p:cNvCxnSpPr/>
          <p:nvPr/>
        </p:nvCxnSpPr>
        <p:spPr>
          <a:xfrm>
            <a:off x="3609625" y="4452875"/>
            <a:ext cx="0" cy="133199"/>
          </a:xfrm>
          <a:prstGeom prst="straightConnector1">
            <a:avLst/>
          </a:prstGeom>
          <a:noFill/>
          <a:ln w="19050" cap="flat">
            <a:solidFill>
              <a:srgbClr val="00FF00"/>
            </a:solidFill>
            <a:prstDash val="solid"/>
            <a:round/>
            <a:headEnd type="none" w="lg" len="lg"/>
            <a:tailEnd type="none" w="lg" len="lg"/>
          </a:ln>
        </p:spPr>
      </p:cxnSp>
      <p:cxnSp>
        <p:nvCxnSpPr>
          <p:cNvPr id="287" name="Shape 287"/>
          <p:cNvCxnSpPr/>
          <p:nvPr/>
        </p:nvCxnSpPr>
        <p:spPr>
          <a:xfrm>
            <a:off x="3342975" y="2530625"/>
            <a:ext cx="55500" cy="1733100"/>
          </a:xfrm>
          <a:prstGeom prst="straightConnector1">
            <a:avLst/>
          </a:prstGeom>
          <a:noFill/>
          <a:ln w="19050" cap="flat">
            <a:solidFill>
              <a:srgbClr val="00FF00"/>
            </a:solidFill>
            <a:prstDash val="solid"/>
            <a:round/>
            <a:headEnd type="none" w="lg" len="lg"/>
            <a:tailEnd type="none" w="lg" len="lg"/>
          </a:ln>
        </p:spPr>
      </p:cxnSp>
      <p:cxnSp>
        <p:nvCxnSpPr>
          <p:cNvPr id="288" name="Shape 288"/>
          <p:cNvCxnSpPr/>
          <p:nvPr/>
        </p:nvCxnSpPr>
        <p:spPr>
          <a:xfrm>
            <a:off x="3909600" y="2897275"/>
            <a:ext cx="77700" cy="1299899"/>
          </a:xfrm>
          <a:prstGeom prst="straightConnector1">
            <a:avLst/>
          </a:prstGeom>
          <a:noFill/>
          <a:ln w="19050" cap="flat">
            <a:solidFill>
              <a:srgbClr val="00FF00"/>
            </a:solidFill>
            <a:prstDash val="solid"/>
            <a:round/>
            <a:headEnd type="none" w="lg" len="lg"/>
            <a:tailEnd type="none" w="lg" len="lg"/>
          </a:ln>
        </p:spPr>
      </p:cxnSp>
      <p:cxnSp>
        <p:nvCxnSpPr>
          <p:cNvPr id="289" name="Shape 289"/>
          <p:cNvCxnSpPr/>
          <p:nvPr/>
        </p:nvCxnSpPr>
        <p:spPr>
          <a:xfrm>
            <a:off x="3231875" y="4074975"/>
            <a:ext cx="766499" cy="11100"/>
          </a:xfrm>
          <a:prstGeom prst="straightConnector1">
            <a:avLst/>
          </a:prstGeom>
          <a:noFill/>
          <a:ln w="19050" cap="flat">
            <a:solidFill>
              <a:srgbClr val="00FF00"/>
            </a:solidFill>
            <a:prstDash val="solid"/>
            <a:round/>
            <a:headEnd type="none" w="lg" len="lg"/>
            <a:tailEnd type="none" w="lg" len="lg"/>
          </a:ln>
        </p:spPr>
      </p:cxnSp>
      <p:cxnSp>
        <p:nvCxnSpPr>
          <p:cNvPr id="290" name="Shape 290"/>
          <p:cNvCxnSpPr/>
          <p:nvPr/>
        </p:nvCxnSpPr>
        <p:spPr>
          <a:xfrm rot="10800000" flipH="1">
            <a:off x="3165200" y="2641824"/>
            <a:ext cx="433200" cy="99900"/>
          </a:xfrm>
          <a:prstGeom prst="straightConnector1">
            <a:avLst/>
          </a:prstGeom>
          <a:noFill/>
          <a:ln w="19050" cap="flat">
            <a:solidFill>
              <a:srgbClr val="00FF00"/>
            </a:solidFill>
            <a:prstDash val="solid"/>
            <a:round/>
            <a:headEnd type="none" w="lg" len="lg"/>
            <a:tailEnd type="none" w="lg" len="lg"/>
          </a:ln>
        </p:spPr>
      </p:cxnSp>
      <p:cxnSp>
        <p:nvCxnSpPr>
          <p:cNvPr id="291" name="Shape 291"/>
          <p:cNvCxnSpPr/>
          <p:nvPr/>
        </p:nvCxnSpPr>
        <p:spPr>
          <a:xfrm>
            <a:off x="3187425" y="2741725"/>
            <a:ext cx="33299" cy="1155599"/>
          </a:xfrm>
          <a:prstGeom prst="straightConnector1">
            <a:avLst/>
          </a:prstGeom>
          <a:noFill/>
          <a:ln w="19050" cap="flat">
            <a:solidFill>
              <a:srgbClr val="00FF00"/>
            </a:solidFill>
            <a:prstDash val="solid"/>
            <a:round/>
            <a:headEnd type="none" w="lg" len="lg"/>
            <a:tailEnd type="none" w="lg" len="lg"/>
          </a:ln>
        </p:spPr>
      </p:cxnSp>
      <p:cxnSp>
        <p:nvCxnSpPr>
          <p:cNvPr id="292" name="Shape 292"/>
          <p:cNvCxnSpPr/>
          <p:nvPr/>
        </p:nvCxnSpPr>
        <p:spPr>
          <a:xfrm rot="10800000" flipH="1">
            <a:off x="3187425" y="2364024"/>
            <a:ext cx="277800" cy="388800"/>
          </a:xfrm>
          <a:prstGeom prst="straightConnector1">
            <a:avLst/>
          </a:prstGeom>
          <a:noFill/>
          <a:ln w="19050" cap="flat">
            <a:solidFill>
              <a:srgbClr val="00FF00"/>
            </a:solidFill>
            <a:prstDash val="solid"/>
            <a:round/>
            <a:headEnd type="none" w="lg" len="lg"/>
            <a:tailEnd type="none" w="lg" len="lg"/>
          </a:ln>
        </p:spPr>
      </p:cxnSp>
      <p:cxnSp>
        <p:nvCxnSpPr>
          <p:cNvPr id="293" name="Shape 293"/>
          <p:cNvCxnSpPr/>
          <p:nvPr/>
        </p:nvCxnSpPr>
        <p:spPr>
          <a:xfrm>
            <a:off x="3409625" y="4286100"/>
            <a:ext cx="166799" cy="189000"/>
          </a:xfrm>
          <a:prstGeom prst="straightConnector1">
            <a:avLst/>
          </a:prstGeom>
          <a:noFill/>
          <a:ln w="19050" cap="flat">
            <a:solidFill>
              <a:srgbClr val="00FF00"/>
            </a:solidFill>
            <a:prstDash val="solid"/>
            <a:round/>
            <a:headEnd type="none" w="lg" len="lg"/>
            <a:tailEnd type="none" w="lg" len="lg"/>
          </a:ln>
        </p:spPr>
      </p:cxnSp>
      <p:cxnSp>
        <p:nvCxnSpPr>
          <p:cNvPr id="294" name="Shape 294"/>
          <p:cNvCxnSpPr/>
          <p:nvPr/>
        </p:nvCxnSpPr>
        <p:spPr>
          <a:xfrm rot="10800000" flipH="1">
            <a:off x="3642950" y="4408374"/>
            <a:ext cx="200099" cy="77700"/>
          </a:xfrm>
          <a:prstGeom prst="straightConnector1">
            <a:avLst/>
          </a:prstGeom>
          <a:noFill/>
          <a:ln w="19050" cap="flat">
            <a:solidFill>
              <a:srgbClr val="00FF00"/>
            </a:solidFill>
            <a:prstDash val="solid"/>
            <a:round/>
            <a:headEnd type="none" w="lg" len="lg"/>
            <a:tailEnd type="none" w="lg" len="lg"/>
          </a:ln>
        </p:spPr>
      </p:cxnSp>
      <p:cxnSp>
        <p:nvCxnSpPr>
          <p:cNvPr id="295" name="Shape 295"/>
          <p:cNvCxnSpPr/>
          <p:nvPr/>
        </p:nvCxnSpPr>
        <p:spPr>
          <a:xfrm flipH="1">
            <a:off x="3876374" y="4197200"/>
            <a:ext cx="111000" cy="211199"/>
          </a:xfrm>
          <a:prstGeom prst="straightConnector1">
            <a:avLst/>
          </a:prstGeom>
          <a:noFill/>
          <a:ln w="19050" cap="flat">
            <a:solidFill>
              <a:srgbClr val="00FF00"/>
            </a:solidFill>
            <a:prstDash val="solid"/>
            <a:round/>
            <a:headEnd type="none" w="lg" len="lg"/>
            <a:tailEnd type="none" w="lg" len="lg"/>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Gravitron Pause Menu</a:t>
            </a:r>
          </a:p>
        </p:txBody>
      </p:sp>
      <p:pic>
        <p:nvPicPr>
          <p:cNvPr id="301" name="Shape 301"/>
          <p:cNvPicPr preferRelativeResize="0"/>
          <p:nvPr/>
        </p:nvPicPr>
        <p:blipFill>
          <a:blip r:embed="rId3"/>
          <a:stretch>
            <a:fillRect/>
          </a:stretch>
        </p:blipFill>
        <p:spPr>
          <a:xfrm>
            <a:off x="1096674" y="0"/>
            <a:ext cx="6950675" cy="51434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Pinewood Derby Designs</a:t>
            </a:r>
          </a:p>
        </p:txBody>
      </p:sp>
      <p:sp>
        <p:nvSpPr>
          <p:cNvPr id="307" name="Shape 30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Race track</a:t>
            </a:r>
          </a:p>
          <a:p>
            <a:pPr marL="457200" lvl="0" indent="-419100" rtl="0">
              <a:buClr>
                <a:schemeClr val="dk2"/>
              </a:buClr>
              <a:buSzPct val="166666"/>
              <a:buFont typeface="Arial"/>
              <a:buChar char="•"/>
            </a:pPr>
            <a:r>
              <a:rPr lang="en"/>
              <a:t>Car</a:t>
            </a:r>
          </a:p>
          <a:p>
            <a:pPr marL="457200" lvl="0" indent="-419100">
              <a:buClr>
                <a:schemeClr val="dk2"/>
              </a:buClr>
              <a:buSzPct val="166666"/>
              <a:buFont typeface="Arial"/>
              <a:buChar char="•"/>
            </a:pPr>
            <a:r>
              <a:rPr lang="en"/>
              <a:t>Workbench</a:t>
            </a:r>
          </a:p>
        </p:txBody>
      </p:sp>
      <p:pic>
        <p:nvPicPr>
          <p:cNvPr id="308" name="Shape 308"/>
          <p:cNvPicPr preferRelativeResize="0"/>
          <p:nvPr/>
        </p:nvPicPr>
        <p:blipFill>
          <a:blip r:embed="rId3"/>
          <a:stretch>
            <a:fillRect/>
          </a:stretch>
        </p:blipFill>
        <p:spPr>
          <a:xfrm>
            <a:off x="4306025" y="1764400"/>
            <a:ext cx="3810000" cy="28575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Derby Prototype 1</a:t>
            </a:r>
          </a:p>
        </p:txBody>
      </p:sp>
      <p:sp>
        <p:nvSpPr>
          <p:cNvPr id="314" name="Shape 314"/>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pic>
        <p:nvPicPr>
          <p:cNvPr id="315" name="Shape 315"/>
          <p:cNvPicPr preferRelativeResize="0"/>
          <p:nvPr/>
        </p:nvPicPr>
        <p:blipFill>
          <a:blip r:embed="rId3"/>
          <a:stretch>
            <a:fillRect/>
          </a:stretch>
        </p:blipFill>
        <p:spPr>
          <a:xfrm>
            <a:off x="209250" y="1460500"/>
            <a:ext cx="8248650" cy="360045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Customer</a:t>
            </a:r>
          </a:p>
        </p:txBody>
      </p:sp>
      <p:sp>
        <p:nvSpPr>
          <p:cNvPr id="48" name="Shape 48"/>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buNone/>
            </a:pPr>
            <a:r>
              <a:rPr lang="en" dirty="0"/>
              <a:t>Orlando Science Center</a:t>
            </a:r>
          </a:p>
          <a:p>
            <a:pPr lvl="0" indent="457200" rtl="0">
              <a:buNone/>
            </a:pPr>
            <a:r>
              <a:rPr lang="en" dirty="0"/>
              <a:t>http://www.osc.org/</a:t>
            </a:r>
          </a:p>
          <a:p>
            <a:pPr lvl="0" rtl="0">
              <a:buClr>
                <a:schemeClr val="dk1"/>
              </a:buClr>
              <a:buSzPct val="36666"/>
              <a:buFont typeface="Arial"/>
              <a:buNone/>
            </a:pPr>
            <a:r>
              <a:rPr lang="en" dirty="0"/>
              <a:t>	</a:t>
            </a:r>
            <a:r>
              <a:rPr lang="en" dirty="0"/>
              <a:t> </a:t>
            </a:r>
            <a:r>
              <a:rPr lang="en" dirty="0" smtClean="0"/>
              <a:t>   </a:t>
            </a:r>
            <a:r>
              <a:rPr lang="en" dirty="0" smtClean="0"/>
              <a:t>Brandan Lanman</a:t>
            </a:r>
          </a:p>
          <a:p>
            <a:pPr lvl="0" rtl="0">
              <a:buClr>
                <a:schemeClr val="dk1"/>
              </a:buClr>
              <a:buSzPct val="36666"/>
              <a:buFont typeface="Arial"/>
              <a:buNone/>
            </a:pPr>
            <a:r>
              <a:rPr lang="en" dirty="0" smtClean="0"/>
              <a:t>	    Kellen </a:t>
            </a:r>
            <a:r>
              <a:rPr lang="en" dirty="0"/>
              <a:t>Nixon</a:t>
            </a:r>
          </a:p>
          <a:p>
            <a:endParaRPr lang="en" dirty="0"/>
          </a:p>
        </p:txBody>
      </p:sp>
      <p:pic>
        <p:nvPicPr>
          <p:cNvPr id="49" name="Shape 49"/>
          <p:cNvPicPr preferRelativeResize="0"/>
          <p:nvPr/>
        </p:nvPicPr>
        <p:blipFill>
          <a:blip r:embed="rId3"/>
          <a:stretch>
            <a:fillRect/>
          </a:stretch>
        </p:blipFill>
        <p:spPr>
          <a:xfrm>
            <a:off x="5975225" y="2478775"/>
            <a:ext cx="1428750" cy="1428750"/>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Example Derby Car</a:t>
            </a:r>
          </a:p>
        </p:txBody>
      </p:sp>
      <p:sp>
        <p:nvSpPr>
          <p:cNvPr id="321" name="Shape 321"/>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pic>
        <p:nvPicPr>
          <p:cNvPr id="322" name="Shape 322"/>
          <p:cNvPicPr preferRelativeResize="0"/>
          <p:nvPr/>
        </p:nvPicPr>
        <p:blipFill>
          <a:blip r:embed="rId3"/>
          <a:stretch>
            <a:fillRect/>
          </a:stretch>
        </p:blipFill>
        <p:spPr>
          <a:xfrm>
            <a:off x="3998050" y="1460500"/>
            <a:ext cx="4736000" cy="3465300"/>
          </a:xfrm>
          <a:prstGeom prst="rect">
            <a:avLst/>
          </a:prstGeom>
        </p:spPr>
      </p:pic>
      <p:pic>
        <p:nvPicPr>
          <p:cNvPr id="323" name="Shape 323"/>
          <p:cNvPicPr preferRelativeResize="0"/>
          <p:nvPr/>
        </p:nvPicPr>
        <p:blipFill>
          <a:blip r:embed="rId4"/>
          <a:stretch>
            <a:fillRect/>
          </a:stretch>
        </p:blipFill>
        <p:spPr>
          <a:xfrm>
            <a:off x="328625" y="1870575"/>
            <a:ext cx="3571875" cy="2524125"/>
          </a:xfrm>
          <a:prstGeom prst="rect">
            <a:avLst/>
          </a:prstGeom>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Derby Prototype 2</a:t>
            </a:r>
          </a:p>
        </p:txBody>
      </p:sp>
      <p:sp>
        <p:nvSpPr>
          <p:cNvPr id="329" name="Shape 32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pic>
        <p:nvPicPr>
          <p:cNvPr id="330" name="Shape 330"/>
          <p:cNvPicPr preferRelativeResize="0"/>
          <p:nvPr/>
        </p:nvPicPr>
        <p:blipFill>
          <a:blip r:embed="rId3"/>
          <a:stretch>
            <a:fillRect/>
          </a:stretch>
        </p:blipFill>
        <p:spPr>
          <a:xfrm>
            <a:off x="835275" y="1416375"/>
            <a:ext cx="7028675" cy="3727125"/>
          </a:xfrm>
          <a:prstGeom prst="rect">
            <a:avLst/>
          </a:prstGeom>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Derby Prototype 3</a:t>
            </a:r>
          </a:p>
        </p:txBody>
      </p:sp>
      <p:sp>
        <p:nvSpPr>
          <p:cNvPr id="336" name="Shape 336"/>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a:buClr>
                <a:schemeClr val="dk2"/>
              </a:buClr>
              <a:buSzPct val="166666"/>
              <a:buFont typeface="Arial"/>
              <a:buChar char="•"/>
            </a:pPr>
            <a:r>
              <a:rPr lang="en"/>
              <a:t>Chris Culverwell (Presagis)</a:t>
            </a:r>
          </a:p>
        </p:txBody>
      </p:sp>
      <p:pic>
        <p:nvPicPr>
          <p:cNvPr id="337" name="Shape 337"/>
          <p:cNvPicPr preferRelativeResize="0"/>
          <p:nvPr/>
        </p:nvPicPr>
        <p:blipFill>
          <a:blip r:embed="rId3"/>
          <a:stretch>
            <a:fillRect/>
          </a:stretch>
        </p:blipFill>
        <p:spPr>
          <a:xfrm>
            <a:off x="2103750" y="2136625"/>
            <a:ext cx="4936498" cy="286485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Shape 342"/>
          <p:cNvPicPr preferRelativeResize="0"/>
          <p:nvPr/>
        </p:nvPicPr>
        <p:blipFill>
          <a:blip r:embed="rId3"/>
          <a:stretch>
            <a:fillRect/>
          </a:stretch>
        </p:blipFill>
        <p:spPr>
          <a:xfrm>
            <a:off x="688375" y="723225"/>
            <a:ext cx="6124424" cy="4149350"/>
          </a:xfrm>
          <a:prstGeom prst="rect">
            <a:avLst/>
          </a:prstGeom>
        </p:spPr>
      </p:pic>
      <p:sp>
        <p:nvSpPr>
          <p:cNvPr id="343" name="Shape 343"/>
          <p:cNvSpPr txBox="1">
            <a:spLocks noGrp="1"/>
          </p:cNvSpPr>
          <p:nvPr>
            <p:ph type="body" idx="1"/>
          </p:nvPr>
        </p:nvSpPr>
        <p:spPr>
          <a:xfrm>
            <a:off x="38750" y="0"/>
            <a:ext cx="8229600" cy="3465299"/>
          </a:xfrm>
          <a:prstGeom prst="rect">
            <a:avLst/>
          </a:prstGeom>
        </p:spPr>
        <p:txBody>
          <a:bodyPr lIns="91425" tIns="91425" rIns="91425" bIns="91425" anchor="t" anchorCtr="0">
            <a:noAutofit/>
          </a:bodyPr>
          <a:lstStyle/>
          <a:p>
            <a:pPr>
              <a:buNone/>
            </a:pPr>
            <a:r>
              <a:rPr lang="en"/>
              <a:t>Pinewood Derby</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Car Components</a:t>
            </a:r>
          </a:p>
        </p:txBody>
      </p:sp>
      <p:sp>
        <p:nvSpPr>
          <p:cNvPr id="349" name="Shape 34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Adjustable components</a:t>
            </a:r>
          </a:p>
          <a:p>
            <a:pPr marL="914400" lvl="1" indent="-381000" rtl="0">
              <a:buClr>
                <a:schemeClr val="dk2"/>
              </a:buClr>
              <a:buSzPct val="80000"/>
              <a:buFont typeface="Courier New"/>
              <a:buChar char="o"/>
            </a:pPr>
            <a:r>
              <a:rPr lang="en"/>
              <a:t>Wheel size</a:t>
            </a:r>
          </a:p>
          <a:p>
            <a:pPr marL="1371600" lvl="2" indent="-381000" rtl="0">
              <a:buClr>
                <a:schemeClr val="dk2"/>
              </a:buClr>
              <a:buSzPct val="80000"/>
              <a:buFont typeface="Wingdings"/>
              <a:buChar char="§"/>
            </a:pPr>
            <a:r>
              <a:rPr lang="en"/>
              <a:t>Can be different on front and back</a:t>
            </a:r>
          </a:p>
          <a:p>
            <a:pPr marL="914400" lvl="1" indent="-381000" rtl="0">
              <a:buClr>
                <a:schemeClr val="dk2"/>
              </a:buClr>
              <a:buSzPct val="80000"/>
              <a:buFont typeface="Courier New"/>
              <a:buChar char="o"/>
            </a:pPr>
            <a:r>
              <a:rPr lang="en"/>
              <a:t>Chassis length</a:t>
            </a:r>
          </a:p>
          <a:p>
            <a:pPr marL="1371600" lvl="2" indent="-381000" rtl="0">
              <a:buClr>
                <a:schemeClr val="dk2"/>
              </a:buClr>
              <a:buSzPct val="80000"/>
              <a:buFont typeface="Wingdings"/>
              <a:buChar char="§"/>
            </a:pPr>
            <a:r>
              <a:rPr lang="en"/>
              <a:t>Greater effect vs adjusting wheel position</a:t>
            </a:r>
          </a:p>
          <a:p>
            <a:pPr marL="914400" lvl="1" indent="-381000" rtl="0">
              <a:buClr>
                <a:schemeClr val="dk2"/>
              </a:buClr>
              <a:buSzPct val="80000"/>
              <a:buFont typeface="Courier New"/>
              <a:buChar char="o"/>
            </a:pPr>
            <a:r>
              <a:rPr lang="en"/>
              <a:t>Additional weight</a:t>
            </a:r>
          </a:p>
          <a:p>
            <a:pPr marL="1371600" lvl="2" indent="-381000" rtl="0">
              <a:buClr>
                <a:schemeClr val="dk2"/>
              </a:buClr>
              <a:buSzPct val="80000"/>
              <a:buFont typeface="Wingdings"/>
              <a:buChar char="§"/>
            </a:pPr>
            <a:r>
              <a:rPr lang="en"/>
              <a:t>Adjustable position and size</a:t>
            </a:r>
          </a:p>
          <a:p>
            <a:pPr marL="457200" lvl="0" indent="-419100" rtl="0">
              <a:buClr>
                <a:schemeClr val="dk2"/>
              </a:buClr>
              <a:buSzPct val="166666"/>
              <a:buFont typeface="Arial"/>
              <a:buChar char="•"/>
            </a:pPr>
            <a:r>
              <a:rPr lang="en"/>
              <a:t>Fixed sizes for parts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Car Assembly</a:t>
            </a:r>
          </a:p>
        </p:txBody>
      </p:sp>
      <p:sp>
        <p:nvSpPr>
          <p:cNvPr id="355" name="Shape 355"/>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Methods of assembling car parts</a:t>
            </a:r>
          </a:p>
          <a:p>
            <a:pPr marL="914400" lvl="1" indent="-381000" rtl="0">
              <a:buClr>
                <a:schemeClr val="dk2"/>
              </a:buClr>
              <a:buSzPct val="80000"/>
              <a:buFont typeface="Courier New"/>
              <a:buChar char="o"/>
            </a:pPr>
            <a:r>
              <a:rPr lang="en"/>
              <a:t>Click on part to place</a:t>
            </a:r>
          </a:p>
          <a:p>
            <a:pPr marL="914400" lvl="1" indent="-381000" rtl="0">
              <a:buClr>
                <a:schemeClr val="dk2"/>
              </a:buClr>
              <a:buSzPct val="80000"/>
              <a:buFont typeface="Courier New"/>
              <a:buChar char="o"/>
            </a:pPr>
            <a:r>
              <a:rPr lang="en"/>
              <a:t>Car on table matches car on ramp</a:t>
            </a:r>
          </a:p>
          <a:p>
            <a:pPr marL="914400" lvl="1" indent="-381000" rtl="0">
              <a:buClr>
                <a:schemeClr val="dk2"/>
              </a:buClr>
              <a:buSzPct val="80000"/>
              <a:buFont typeface="Courier New"/>
              <a:buChar char="o"/>
            </a:pPr>
            <a:r>
              <a:rPr lang="en"/>
              <a:t>Current weight of car is shown</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Derby Car Physics</a:t>
            </a:r>
          </a:p>
        </p:txBody>
      </p:sp>
      <p:sp>
        <p:nvSpPr>
          <p:cNvPr id="361" name="Shape 361"/>
          <p:cNvSpPr txBox="1">
            <a:spLocks noGrp="1"/>
          </p:cNvSpPr>
          <p:nvPr>
            <p:ph type="body" idx="1"/>
          </p:nvPr>
        </p:nvSpPr>
        <p:spPr>
          <a:xfrm>
            <a:off x="255375" y="1429449"/>
            <a:ext cx="8229600" cy="3465299"/>
          </a:xfrm>
          <a:prstGeom prst="rect">
            <a:avLst/>
          </a:prstGeom>
        </p:spPr>
        <p:txBody>
          <a:bodyPr lIns="91425" tIns="91425" rIns="91425" bIns="91425" anchor="t" anchorCtr="0">
            <a:noAutofit/>
          </a:bodyPr>
          <a:lstStyle/>
          <a:p>
            <a:pPr lvl="0" rtl="0">
              <a:buNone/>
            </a:pPr>
            <a:r>
              <a:rPr lang="en"/>
              <a:t>Main issues for simulation:</a:t>
            </a:r>
          </a:p>
          <a:p>
            <a:pPr marL="914400" lvl="1" indent="-381000" rtl="0">
              <a:buClr>
                <a:schemeClr val="dk2"/>
              </a:buClr>
              <a:buSzPct val="80000"/>
              <a:buFont typeface="Courier New"/>
              <a:buChar char="o"/>
            </a:pPr>
            <a:r>
              <a:rPr lang="en"/>
              <a:t>No worrying about real-life “fine-tuning” issues</a:t>
            </a:r>
          </a:p>
          <a:p>
            <a:pPr marL="914400" lvl="1" indent="-381000" rtl="0">
              <a:buClr>
                <a:schemeClr val="dk2"/>
              </a:buClr>
              <a:buSzPct val="80000"/>
              <a:buFont typeface="Courier New"/>
              <a:buChar char="o"/>
            </a:pPr>
            <a:r>
              <a:rPr lang="en"/>
              <a:t>Limited part selection simplifies physical model</a:t>
            </a:r>
          </a:p>
          <a:p>
            <a:pPr marL="914400" lvl="1" indent="-381000" rtl="0">
              <a:buClr>
                <a:schemeClr val="dk2"/>
              </a:buClr>
              <a:buSzPct val="80000"/>
              <a:buFont typeface="Courier New"/>
              <a:buChar char="o"/>
            </a:pPr>
            <a:r>
              <a:rPr lang="en"/>
              <a:t>Simulation done in 2D, appears 3D</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Derby Car Physics</a:t>
            </a:r>
          </a:p>
        </p:txBody>
      </p:sp>
      <p:sp>
        <p:nvSpPr>
          <p:cNvPr id="367" name="Shape 36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Rigid-body approach</a:t>
            </a:r>
          </a:p>
          <a:p>
            <a:pPr marL="914400" lvl="1" indent="-381000" rtl="0">
              <a:buClr>
                <a:schemeClr val="dk2"/>
              </a:buClr>
              <a:buSzPct val="80000"/>
              <a:buFont typeface="Courier New"/>
              <a:buChar char="o"/>
            </a:pPr>
            <a:r>
              <a:rPr lang="en"/>
              <a:t>Works with Unity physics engine</a:t>
            </a:r>
          </a:p>
          <a:p>
            <a:pPr marL="914400" lvl="1" indent="-381000" rtl="0">
              <a:buClr>
                <a:schemeClr val="dk2"/>
              </a:buClr>
              <a:buSzPct val="80000"/>
              <a:buFont typeface="Courier New"/>
              <a:buChar char="o"/>
            </a:pPr>
            <a:r>
              <a:rPr lang="en"/>
              <a:t>Visible car body drawn over invisible physics objs</a:t>
            </a:r>
          </a:p>
          <a:p>
            <a:pPr marL="457200" lvl="0" indent="-419100" rtl="0">
              <a:buClr>
                <a:schemeClr val="dk2"/>
              </a:buClr>
              <a:buSzPct val="166666"/>
              <a:buFont typeface="Arial"/>
              <a:buChar char="•"/>
            </a:pPr>
            <a:r>
              <a:rPr lang="en"/>
              <a:t>Pathfinding approach</a:t>
            </a:r>
          </a:p>
          <a:p>
            <a:pPr marL="914400" lvl="1" indent="-381000" rtl="0">
              <a:buClr>
                <a:schemeClr val="dk2"/>
              </a:buClr>
              <a:buSzPct val="80000"/>
              <a:buFont typeface="Courier New"/>
              <a:buChar char="o"/>
            </a:pPr>
            <a:r>
              <a:rPr lang="en"/>
              <a:t>Car follows invisible path placed on track</a:t>
            </a:r>
          </a:p>
          <a:p>
            <a:pPr marL="914400" lvl="1" indent="-381000" rtl="0">
              <a:buClr>
                <a:schemeClr val="dk2"/>
              </a:buClr>
              <a:buSzPct val="80000"/>
              <a:buFont typeface="Courier New"/>
              <a:buChar char="o"/>
            </a:pPr>
            <a:r>
              <a:rPr lang="en"/>
              <a:t>Car configuration only affects movement speed</a:t>
            </a:r>
          </a:p>
          <a:p>
            <a:pPr marL="1371600" lvl="2" indent="-381000" rtl="0">
              <a:buClr>
                <a:schemeClr val="dk2"/>
              </a:buClr>
              <a:buSzPct val="80000"/>
              <a:buFont typeface="Wingdings"/>
              <a:buChar char="§"/>
            </a:pPr>
            <a:r>
              <a:rPr lang="en"/>
              <a:t>May limit track creativity</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buNone/>
            </a:pPr>
            <a:r>
              <a:rPr lang="en">
                <a:solidFill>
                  <a:srgbClr val="FFFFFF"/>
                </a:solidFill>
              </a:rPr>
              <a:t>Distribution of Work</a:t>
            </a:r>
          </a:p>
        </p:txBody>
      </p:sp>
      <p:sp>
        <p:nvSpPr>
          <p:cNvPr id="373" name="Shape 37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Framework - Allen, Josh</a:t>
            </a:r>
          </a:p>
          <a:p>
            <a:pPr marL="457200" lvl="0" indent="-419100" rtl="0">
              <a:buClr>
                <a:schemeClr val="dk2"/>
              </a:buClr>
              <a:buSzPct val="166666"/>
              <a:buFont typeface="Arial"/>
              <a:buChar char="•"/>
            </a:pPr>
            <a:r>
              <a:rPr lang="en"/>
              <a:t>Lobby - Allen, Josh</a:t>
            </a:r>
          </a:p>
          <a:p>
            <a:pPr marL="457200" lvl="0" indent="-419100" rtl="0">
              <a:buClr>
                <a:schemeClr val="dk2"/>
              </a:buClr>
              <a:buSzPct val="166666"/>
              <a:buFont typeface="Arial"/>
              <a:buChar char="•"/>
            </a:pPr>
            <a:r>
              <a:rPr lang="en"/>
              <a:t>Gravitron - Andrew, Allen, Josh</a:t>
            </a:r>
          </a:p>
          <a:p>
            <a:pPr marL="457200" lvl="0" indent="-419100" rtl="0">
              <a:buClr>
                <a:schemeClr val="dk2"/>
              </a:buClr>
              <a:buSzPct val="166666"/>
              <a:buFont typeface="Arial"/>
              <a:buChar char="•"/>
            </a:pPr>
            <a:r>
              <a:rPr lang="en"/>
              <a:t>Pinewood Derby - Andrew, Allen, Jacob</a:t>
            </a:r>
          </a:p>
          <a:p>
            <a:endParaRPr lang="en"/>
          </a:p>
          <a:p>
            <a:endParaRPr lang="en"/>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Andrew Brown</a:t>
            </a:r>
          </a:p>
        </p:txBody>
      </p:sp>
      <p:sp>
        <p:nvSpPr>
          <p:cNvPr id="379" name="Shape 379"/>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Prototype modeling</a:t>
            </a:r>
          </a:p>
          <a:p>
            <a:pPr marL="457200" lvl="0" indent="-419100" rtl="0">
              <a:buClr>
                <a:schemeClr val="dk2"/>
              </a:buClr>
              <a:buSzPct val="166666"/>
              <a:buFont typeface="Arial"/>
              <a:buChar char="•"/>
            </a:pPr>
            <a:r>
              <a:rPr lang="en"/>
              <a:t>Communication</a:t>
            </a:r>
          </a:p>
          <a:p>
            <a:pPr marL="457200" lvl="0" indent="-419100">
              <a:buClr>
                <a:schemeClr val="dk2"/>
              </a:buClr>
              <a:buSzPct val="166666"/>
              <a:buFont typeface="Arial"/>
              <a:buChar char="•"/>
            </a:pPr>
            <a:r>
              <a:rPr lang="en"/>
              <a:t>Pinewood Derby initial setup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lvl="0" rtl="0">
              <a:buNone/>
            </a:pPr>
            <a:r>
              <a:rPr lang="en"/>
              <a:t>Overview</a:t>
            </a:r>
          </a:p>
        </p:txBody>
      </p:sp>
      <p:sp>
        <p:nvSpPr>
          <p:cNvPr id="55" name="Shape 55"/>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a:buNone/>
            </a:pPr>
            <a:r>
              <a:rPr lang="en" dirty="0" smtClean="0"/>
              <a:t>  SEE </a:t>
            </a:r>
            <a:r>
              <a:rPr lang="en" dirty="0"/>
              <a:t>is a non-profit project to create </a:t>
            </a:r>
            <a:r>
              <a:rPr lang="en" dirty="0" smtClean="0"/>
              <a:t>a  simulation </a:t>
            </a:r>
            <a:r>
              <a:rPr lang="en" dirty="0"/>
              <a:t>of the Orlando Science Center using the Unity game engine.</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Jacob Millsaps</a:t>
            </a:r>
          </a:p>
        </p:txBody>
      </p:sp>
      <p:sp>
        <p:nvSpPr>
          <p:cNvPr id="385" name="Shape 385"/>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Pinewood Derby</a:t>
            </a:r>
          </a:p>
          <a:p>
            <a:pPr marL="914400" lvl="1" indent="-381000" rtl="0">
              <a:buClr>
                <a:schemeClr val="dk2"/>
              </a:buClr>
              <a:buSzPct val="80000"/>
              <a:buFont typeface="Courier New"/>
              <a:buChar char="o"/>
            </a:pPr>
            <a:r>
              <a:rPr lang="en"/>
              <a:t>Car</a:t>
            </a:r>
          </a:p>
          <a:p>
            <a:pPr marL="914400" lvl="1" indent="-381000" rtl="0">
              <a:buClr>
                <a:schemeClr val="dk2"/>
              </a:buClr>
              <a:buSzPct val="80000"/>
              <a:buFont typeface="Courier New"/>
              <a:buChar char="o"/>
            </a:pPr>
            <a:r>
              <a:rPr lang="en"/>
              <a:t>Physics</a:t>
            </a:r>
          </a:p>
          <a:p>
            <a:pPr marL="914400" lvl="1" indent="-381000" rtl="0">
              <a:buClr>
                <a:schemeClr val="dk2"/>
              </a:buClr>
              <a:buSzPct val="80000"/>
              <a:buFont typeface="Courier New"/>
              <a:buChar char="o"/>
            </a:pPr>
            <a:r>
              <a:rPr lang="en"/>
              <a:t>Adjustability</a:t>
            </a:r>
          </a:p>
          <a:p>
            <a:pPr marL="457200" lvl="0" indent="-419100" rtl="0">
              <a:buClr>
                <a:schemeClr val="dk2"/>
              </a:buClr>
              <a:buSzPct val="166666"/>
              <a:buFont typeface="Arial"/>
              <a:buChar char="•"/>
            </a:pPr>
            <a:r>
              <a:rPr lang="en"/>
              <a:t>Tutorial images and theme</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Joshua Linge</a:t>
            </a:r>
          </a:p>
        </p:txBody>
      </p:sp>
      <p:sp>
        <p:nvSpPr>
          <p:cNvPr id="391" name="Shape 391"/>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Generic Framework</a:t>
            </a:r>
          </a:p>
          <a:p>
            <a:pPr marL="457200" lvl="0" indent="-419100" rtl="0">
              <a:buClr>
                <a:schemeClr val="dk2"/>
              </a:buClr>
              <a:buSzPct val="166666"/>
              <a:buFont typeface="Arial"/>
              <a:buChar char="•"/>
            </a:pPr>
            <a:r>
              <a:rPr lang="en"/>
              <a:t>Exhibit Pause Menus</a:t>
            </a:r>
          </a:p>
          <a:p>
            <a:pPr marL="457200" lvl="0" indent="-419100" rtl="0">
              <a:buClr>
                <a:schemeClr val="dk2"/>
              </a:buClr>
              <a:buSzPct val="166666"/>
              <a:buFont typeface="Arial"/>
              <a:buChar char="•"/>
            </a:pPr>
            <a:r>
              <a:rPr lang="en"/>
              <a:t>Gravitron</a:t>
            </a:r>
          </a:p>
          <a:p>
            <a:pPr marL="914400" lvl="1" indent="-381000" rtl="0">
              <a:buClr>
                <a:schemeClr val="dk2"/>
              </a:buClr>
              <a:buSzPct val="80000"/>
              <a:buFont typeface="Courier New"/>
              <a:buChar char="o"/>
            </a:pPr>
            <a:r>
              <a:rPr lang="en"/>
              <a:t>Moving tubes</a:t>
            </a:r>
          </a:p>
          <a:p>
            <a:pPr marL="914400" lvl="1" indent="-381000" rtl="0">
              <a:buClr>
                <a:schemeClr val="dk2"/>
              </a:buClr>
              <a:buSzPct val="80000"/>
              <a:buFont typeface="Courier New"/>
              <a:buChar char="o"/>
            </a:pPr>
            <a:r>
              <a:rPr lang="en"/>
              <a:t>Tube intersection</a:t>
            </a:r>
          </a:p>
          <a:p>
            <a:pPr marL="914400" lvl="1" indent="-381000" rtl="0">
              <a:buClr>
                <a:schemeClr val="dk2"/>
              </a:buClr>
              <a:buSzPct val="80000"/>
              <a:buFont typeface="Courier New"/>
              <a:buChar char="o"/>
            </a:pPr>
            <a:r>
              <a:rPr lang="en"/>
              <a:t>Challenge Modes</a:t>
            </a:r>
          </a:p>
          <a:p>
            <a:pPr marL="914400" lvl="1" indent="-381000">
              <a:buClr>
                <a:schemeClr val="dk2"/>
              </a:buClr>
              <a:buSzPct val="80000"/>
              <a:buFont typeface="Courier New"/>
              <a:buChar char="o"/>
            </a:pPr>
            <a:r>
              <a:rPr lang="en"/>
              <a:t>Bug fixes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Xue (Allen) Lin</a:t>
            </a:r>
          </a:p>
        </p:txBody>
      </p:sp>
      <p:sp>
        <p:nvSpPr>
          <p:cNvPr id="397" name="Shape 39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Setting up the foundation</a:t>
            </a:r>
          </a:p>
          <a:p>
            <a:pPr marL="457200" lvl="0" indent="-419100" rtl="0">
              <a:buClr>
                <a:schemeClr val="dk2"/>
              </a:buClr>
              <a:buSzPct val="166666"/>
              <a:buFont typeface="Arial"/>
              <a:buChar char="•"/>
            </a:pPr>
            <a:r>
              <a:rPr lang="en"/>
              <a:t>Majority of the prototype models</a:t>
            </a:r>
          </a:p>
          <a:p>
            <a:pPr marL="457200" lvl="0" indent="-419100" rtl="0">
              <a:buClr>
                <a:schemeClr val="dk2"/>
              </a:buClr>
              <a:buSzPct val="166666"/>
              <a:buFont typeface="Arial"/>
              <a:buChar char="•"/>
            </a:pPr>
            <a:r>
              <a:rPr lang="en"/>
              <a:t>Continued working on Gravitron</a:t>
            </a:r>
          </a:p>
          <a:p>
            <a:pPr marL="457200" lvl="0" indent="-419100" rtl="0">
              <a:buClr>
                <a:schemeClr val="dk2"/>
              </a:buClr>
              <a:buSzPct val="166666"/>
              <a:buFont typeface="Arial"/>
              <a:buChar char="•"/>
            </a:pPr>
            <a:r>
              <a:rPr lang="en"/>
              <a:t>Assisting with Pinewood Derby</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Demo</a:t>
            </a:r>
          </a:p>
        </p:txBody>
      </p:sp>
      <p:sp>
        <p:nvSpPr>
          <p:cNvPr id="403" name="Shape 40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Goals</a:t>
            </a:r>
          </a:p>
        </p:txBody>
      </p:sp>
      <p:sp>
        <p:nvSpPr>
          <p:cNvPr id="61" name="Shape 61"/>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Model OSC Exhibits</a:t>
            </a:r>
          </a:p>
          <a:p>
            <a:pPr marL="457200" lvl="0" indent="-419100" rtl="0">
              <a:buClr>
                <a:schemeClr val="dk2"/>
              </a:buClr>
              <a:buSzPct val="166666"/>
              <a:buFont typeface="Arial"/>
              <a:buChar char="•"/>
            </a:pPr>
            <a:r>
              <a:rPr lang="en"/>
              <a:t>Provide educational value</a:t>
            </a:r>
          </a:p>
          <a:p>
            <a:pPr marL="457200" lvl="0" indent="-419100">
              <a:buClr>
                <a:schemeClr val="dk2"/>
              </a:buClr>
              <a:buSzPct val="166666"/>
              <a:buFont typeface="Arial"/>
              <a:buChar char="•"/>
            </a:pPr>
            <a:r>
              <a:rPr lang="en"/>
              <a:t>Keeping it fun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Requirements</a:t>
            </a:r>
          </a:p>
        </p:txBody>
      </p:sp>
      <p:sp>
        <p:nvSpPr>
          <p:cNvPr id="67" name="Shape 67"/>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Unity Web Player</a:t>
            </a:r>
          </a:p>
          <a:p>
            <a:pPr marL="457200" lvl="0" indent="-419100" rtl="0">
              <a:buClr>
                <a:schemeClr val="dk2"/>
              </a:buClr>
              <a:buSzPct val="166666"/>
              <a:buFont typeface="Arial"/>
              <a:buChar char="•"/>
            </a:pPr>
            <a:r>
              <a:rPr lang="en"/>
              <a:t>First person camera with controls</a:t>
            </a:r>
          </a:p>
          <a:p>
            <a:pPr marL="457200" lvl="0" indent="-419100" rtl="0">
              <a:buClr>
                <a:schemeClr val="dk2"/>
              </a:buClr>
              <a:buSzPct val="166666"/>
              <a:buFont typeface="Arial"/>
              <a:buChar char="•"/>
            </a:pPr>
            <a:r>
              <a:rPr lang="en"/>
              <a:t>Lobby area</a:t>
            </a:r>
          </a:p>
          <a:p>
            <a:pPr marL="457200" lvl="0" indent="-419100" rtl="0">
              <a:buClr>
                <a:schemeClr val="dk2"/>
              </a:buClr>
              <a:buSzPct val="166666"/>
              <a:buFont typeface="Arial"/>
              <a:buChar char="•"/>
            </a:pPr>
            <a:r>
              <a:rPr lang="en"/>
              <a:t>One functional exhibit</a:t>
            </a:r>
          </a:p>
          <a:p>
            <a:pPr marL="457200" lvl="0" indent="-419100" rtl="0">
              <a:buClr>
                <a:schemeClr val="dk2"/>
              </a:buClr>
              <a:buSzPct val="166666"/>
              <a:buFont typeface="Arial"/>
              <a:buChar char="•"/>
            </a:pPr>
            <a:r>
              <a:rPr lang="en"/>
              <a:t>Easy to modify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Project Implementation</a:t>
            </a:r>
          </a:p>
        </p:txBody>
      </p:sp>
      <p:sp>
        <p:nvSpPr>
          <p:cNvPr id="73" name="Shape 73"/>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Unity3D Engine</a:t>
            </a:r>
          </a:p>
          <a:p>
            <a:pPr marL="457200" lvl="0" indent="-419100" rtl="0">
              <a:buClr>
                <a:schemeClr val="dk2"/>
              </a:buClr>
              <a:buSzPct val="166666"/>
              <a:buFont typeface="Arial"/>
              <a:buChar char="•"/>
            </a:pPr>
            <a:r>
              <a:rPr lang="en"/>
              <a:t>MonoDevelop</a:t>
            </a:r>
          </a:p>
          <a:p>
            <a:pPr marL="457200" lvl="0" indent="-419100" rtl="0">
              <a:buClr>
                <a:schemeClr val="dk2"/>
              </a:buClr>
              <a:buSzPct val="166666"/>
              <a:buFont typeface="Arial"/>
              <a:buChar char="•"/>
            </a:pPr>
            <a:r>
              <a:rPr lang="en"/>
              <a:t>Blender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buNone/>
            </a:pPr>
            <a:r>
              <a:rPr lang="en"/>
              <a:t>Unity Implementation</a:t>
            </a:r>
          </a:p>
        </p:txBody>
      </p:sp>
      <p:sp>
        <p:nvSpPr>
          <p:cNvPr id="79" name="Shape 79"/>
          <p:cNvSpPr txBox="1">
            <a:spLocks noGrp="1"/>
          </p:cNvSpPr>
          <p:nvPr>
            <p:ph type="body" idx="1"/>
          </p:nvPr>
        </p:nvSpPr>
        <p:spPr>
          <a:xfrm>
            <a:off x="457200" y="1454699"/>
            <a:ext cx="8229600" cy="34652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t>Editor</a:t>
            </a:r>
          </a:p>
          <a:p>
            <a:pPr marL="457200" lvl="0" indent="-381000" rtl="0">
              <a:buClr>
                <a:schemeClr val="dk2"/>
              </a:buClr>
              <a:buSzPct val="166666"/>
              <a:buFont typeface="Arial"/>
              <a:buChar char="•"/>
            </a:pPr>
            <a:r>
              <a:rPr lang="en" sz="2400"/>
              <a:t>Physics </a:t>
            </a:r>
          </a:p>
          <a:p>
            <a:pPr marL="457200" lvl="0" indent="-381000" rtl="0">
              <a:buClr>
                <a:schemeClr val="dk2"/>
              </a:buClr>
              <a:buSzPct val="166666"/>
              <a:buFont typeface="Arial"/>
              <a:buChar char="•"/>
            </a:pPr>
            <a:r>
              <a:rPr lang="en" sz="2400"/>
              <a:t>Basic objects</a:t>
            </a:r>
          </a:p>
          <a:p>
            <a:pPr marL="457200" lvl="0" indent="-381000" rtl="0">
              <a:buClr>
                <a:schemeClr val="dk2"/>
              </a:buClr>
              <a:buSzPct val="166666"/>
              <a:buFont typeface="Arial"/>
              <a:buChar char="•"/>
            </a:pPr>
            <a:r>
              <a:rPr lang="en" sz="2400"/>
              <a:t>MonoBehavior</a:t>
            </a:r>
          </a:p>
        </p:txBody>
      </p:sp>
      <p:pic>
        <p:nvPicPr>
          <p:cNvPr id="80" name="Shape 80"/>
          <p:cNvPicPr preferRelativeResize="0"/>
          <p:nvPr/>
        </p:nvPicPr>
        <p:blipFill>
          <a:blip r:embed="rId3"/>
          <a:stretch>
            <a:fillRect/>
          </a:stretch>
        </p:blipFill>
        <p:spPr>
          <a:xfrm>
            <a:off x="3262200" y="1454700"/>
            <a:ext cx="2436825" cy="1911975"/>
          </a:xfrm>
          <a:prstGeom prst="rect">
            <a:avLst/>
          </a:prstGeom>
        </p:spPr>
      </p:pic>
      <p:pic>
        <p:nvPicPr>
          <p:cNvPr id="81" name="Shape 81"/>
          <p:cNvPicPr preferRelativeResize="0"/>
          <p:nvPr/>
        </p:nvPicPr>
        <p:blipFill>
          <a:blip r:embed="rId4"/>
          <a:stretch>
            <a:fillRect/>
          </a:stretch>
        </p:blipFill>
        <p:spPr>
          <a:xfrm>
            <a:off x="5784250" y="1454700"/>
            <a:ext cx="2902559" cy="3465300"/>
          </a:xfrm>
          <a:prstGeom prst="rect">
            <a:avLst/>
          </a:prstGeom>
        </p:spPr>
      </p:pic>
    </p:spTree>
  </p:cSld>
  <p:clrMapOvr>
    <a:masterClrMapping/>
  </p:clrMapOvr>
  <p:transition spd="slow">
    <p:cut/>
  </p:transition>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On-screen Show (16:9)</PresentationFormat>
  <Paragraphs>236</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modern</vt:lpstr>
      <vt:lpstr>OSC Virtual Exhibits Hall</vt:lpstr>
      <vt:lpstr>Members</vt:lpstr>
      <vt:lpstr>Sponsor</vt:lpstr>
      <vt:lpstr>Customer</vt:lpstr>
      <vt:lpstr>Overview</vt:lpstr>
      <vt:lpstr>Goals</vt:lpstr>
      <vt:lpstr>Requirements</vt:lpstr>
      <vt:lpstr>Project Implementation</vt:lpstr>
      <vt:lpstr>Unity Implementation</vt:lpstr>
      <vt:lpstr>Project Design</vt:lpstr>
      <vt:lpstr>PowerPoint Presentation</vt:lpstr>
      <vt:lpstr>Framework Designs</vt:lpstr>
      <vt:lpstr>Generic Pause Menu</vt:lpstr>
      <vt:lpstr>Doors</vt:lpstr>
      <vt:lpstr>Prototype Preview</vt:lpstr>
      <vt:lpstr>Lobby Center</vt:lpstr>
      <vt:lpstr>Lobby Prototype 1</vt:lpstr>
      <vt:lpstr>Lobby Prototype 2</vt:lpstr>
      <vt:lpstr>Lobby Prototype 3</vt:lpstr>
      <vt:lpstr>PowerPoint Presentation</vt:lpstr>
      <vt:lpstr>Gravitron Exhibit</vt:lpstr>
      <vt:lpstr>Gravitron Designs</vt:lpstr>
      <vt:lpstr>Diagram (cont.)</vt:lpstr>
      <vt:lpstr>Gravitron Prototype 1</vt:lpstr>
      <vt:lpstr>Gravitron Prototype 2</vt:lpstr>
      <vt:lpstr>What is Otronicon?</vt:lpstr>
      <vt:lpstr>Gravitron Prototype 3</vt:lpstr>
      <vt:lpstr>Gravitron Prototype 4</vt:lpstr>
      <vt:lpstr>Tube Scaling</vt:lpstr>
      <vt:lpstr>Tube Scaling</vt:lpstr>
      <vt:lpstr>Tube Scaling</vt:lpstr>
      <vt:lpstr>Ball Collision</vt:lpstr>
      <vt:lpstr>Ball Collision</vt:lpstr>
      <vt:lpstr>Moving Tubes</vt:lpstr>
      <vt:lpstr>Tube Intersection</vt:lpstr>
      <vt:lpstr>Tube Intersection</vt:lpstr>
      <vt:lpstr>Gravitron Pause Menu</vt:lpstr>
      <vt:lpstr>Pinewood Derby Designs</vt:lpstr>
      <vt:lpstr>Derby Prototype 1</vt:lpstr>
      <vt:lpstr>Example Derby Car</vt:lpstr>
      <vt:lpstr>Derby Prototype 2</vt:lpstr>
      <vt:lpstr>Derby Prototype 3</vt:lpstr>
      <vt:lpstr>PowerPoint Presentation</vt:lpstr>
      <vt:lpstr>Car Components</vt:lpstr>
      <vt:lpstr>Car Assembly</vt:lpstr>
      <vt:lpstr>Derby Car Physics</vt:lpstr>
      <vt:lpstr>Derby Car Physics</vt:lpstr>
      <vt:lpstr>Distribution of Work</vt:lpstr>
      <vt:lpstr>Andrew Brown</vt:lpstr>
      <vt:lpstr>Jacob Millsaps</vt:lpstr>
      <vt:lpstr>Joshua Linge</vt:lpstr>
      <vt:lpstr>Xue (Allen) Lin</vt:lpstr>
      <vt:lpstr>Demo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 Virtual Exhibits Hall</dc:title>
  <cp:lastModifiedBy>AB</cp:lastModifiedBy>
  <cp:revision>1</cp:revision>
  <dcterms:modified xsi:type="dcterms:W3CDTF">2014-04-23T22:22:33Z</dcterms:modified>
</cp:coreProperties>
</file>